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98"/>
  </p:notesMasterIdLst>
  <p:handoutMasterIdLst>
    <p:handoutMasterId r:id="rId99"/>
  </p:handoutMasterIdLst>
  <p:sldIdLst>
    <p:sldId id="256" r:id="rId2"/>
    <p:sldId id="1438" r:id="rId3"/>
    <p:sldId id="833" r:id="rId4"/>
    <p:sldId id="1431" r:id="rId5"/>
    <p:sldId id="1432" r:id="rId6"/>
    <p:sldId id="260" r:id="rId7"/>
    <p:sldId id="258" r:id="rId8"/>
    <p:sldId id="261" r:id="rId9"/>
    <p:sldId id="262" r:id="rId10"/>
    <p:sldId id="259" r:id="rId11"/>
    <p:sldId id="1391" r:id="rId12"/>
    <p:sldId id="1322" r:id="rId13"/>
    <p:sldId id="1323" r:id="rId14"/>
    <p:sldId id="1324" r:id="rId15"/>
    <p:sldId id="1325" r:id="rId16"/>
    <p:sldId id="265" r:id="rId17"/>
    <p:sldId id="1268" r:id="rId18"/>
    <p:sldId id="1309" r:id="rId19"/>
    <p:sldId id="1326" r:id="rId20"/>
    <p:sldId id="1392" r:id="rId21"/>
    <p:sldId id="1393" r:id="rId22"/>
    <p:sldId id="1320" r:id="rId23"/>
    <p:sldId id="1329" r:id="rId24"/>
    <p:sldId id="1330" r:id="rId25"/>
    <p:sldId id="1394" r:id="rId26"/>
    <p:sldId id="1300" r:id="rId27"/>
    <p:sldId id="1301" r:id="rId28"/>
    <p:sldId id="1302" r:id="rId29"/>
    <p:sldId id="1327" r:id="rId30"/>
    <p:sldId id="1331" r:id="rId31"/>
    <p:sldId id="1428" r:id="rId32"/>
    <p:sldId id="1429" r:id="rId33"/>
    <p:sldId id="1430" r:id="rId34"/>
    <p:sldId id="1336" r:id="rId35"/>
    <p:sldId id="1335" r:id="rId36"/>
    <p:sldId id="1395" r:id="rId37"/>
    <p:sldId id="1338" r:id="rId38"/>
    <p:sldId id="1339" r:id="rId39"/>
    <p:sldId id="1340" r:id="rId40"/>
    <p:sldId id="1341" r:id="rId41"/>
    <p:sldId id="1333" r:id="rId42"/>
    <p:sldId id="1334" r:id="rId43"/>
    <p:sldId id="1342" r:id="rId44"/>
    <p:sldId id="277" r:id="rId45"/>
    <p:sldId id="1303" r:id="rId46"/>
    <p:sldId id="1343" r:id="rId47"/>
    <p:sldId id="1344" r:id="rId48"/>
    <p:sldId id="1345" r:id="rId49"/>
    <p:sldId id="1346" r:id="rId50"/>
    <p:sldId id="1347" r:id="rId51"/>
    <p:sldId id="1396" r:id="rId52"/>
    <p:sldId id="1201" r:id="rId53"/>
    <p:sldId id="1348" r:id="rId54"/>
    <p:sldId id="301" r:id="rId55"/>
    <p:sldId id="302" r:id="rId56"/>
    <p:sldId id="303" r:id="rId57"/>
    <p:sldId id="305" r:id="rId58"/>
    <p:sldId id="306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20" r:id="rId67"/>
    <p:sldId id="321" r:id="rId68"/>
    <p:sldId id="322" r:id="rId69"/>
    <p:sldId id="323" r:id="rId70"/>
    <p:sldId id="325" r:id="rId71"/>
    <p:sldId id="326" r:id="rId72"/>
    <p:sldId id="1403" r:id="rId73"/>
    <p:sldId id="1349" r:id="rId74"/>
    <p:sldId id="1350" r:id="rId75"/>
    <p:sldId id="1422" r:id="rId76"/>
    <p:sldId id="1427" r:id="rId77"/>
    <p:sldId id="1399" r:id="rId78"/>
    <p:sldId id="1400" r:id="rId79"/>
    <p:sldId id="1351" r:id="rId80"/>
    <p:sldId id="1352" r:id="rId81"/>
    <p:sldId id="1404" r:id="rId82"/>
    <p:sldId id="1405" r:id="rId83"/>
    <p:sldId id="1406" r:id="rId84"/>
    <p:sldId id="1407" r:id="rId85"/>
    <p:sldId id="1408" r:id="rId86"/>
    <p:sldId id="1353" r:id="rId87"/>
    <p:sldId id="1354" r:id="rId88"/>
    <p:sldId id="1409" r:id="rId89"/>
    <p:sldId id="1355" r:id="rId90"/>
    <p:sldId id="342" r:id="rId91"/>
    <p:sldId id="343" r:id="rId92"/>
    <p:sldId id="344" r:id="rId93"/>
    <p:sldId id="1420" r:id="rId94"/>
    <p:sldId id="1433" r:id="rId95"/>
    <p:sldId id="1434" r:id="rId96"/>
    <p:sldId id="1435" r:id="rId97"/>
  </p:sldIdLst>
  <p:sldSz cx="9906000" cy="6858000" type="A4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 userDrawn="1">
          <p15:clr>
            <a:srgbClr val="A4A3A4"/>
          </p15:clr>
        </p15:guide>
        <p15:guide id="2" pos="2156" userDrawn="1">
          <p15:clr>
            <a:srgbClr val="A4A3A4"/>
          </p15:clr>
        </p15:guide>
        <p15:guide id="3" orient="horz" pos="3224" userDrawn="1">
          <p15:clr>
            <a:srgbClr val="A4A3A4"/>
          </p15:clr>
        </p15:guide>
        <p15:guide id="4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56F915"/>
    <a:srgbClr val="254061"/>
    <a:srgbClr val="F9F9F9"/>
    <a:srgbClr val="EEEEEF"/>
    <a:srgbClr val="F6F6F6"/>
    <a:srgbClr val="EDEDEF"/>
    <a:srgbClr val="F3F3F3"/>
    <a:srgbClr val="FEFE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2007" autoAdjust="0"/>
  </p:normalViewPr>
  <p:slideViewPr>
    <p:cSldViewPr>
      <p:cViewPr varScale="1">
        <p:scale>
          <a:sx n="70" d="100"/>
          <a:sy n="70" d="100"/>
        </p:scale>
        <p:origin x="336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84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42" y="-78"/>
      </p:cViewPr>
      <p:guideLst>
        <p:guide orient="horz" pos="3125"/>
        <p:guide pos="2156"/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1443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5981" cy="51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t" anchorCtr="0" compatLnSpc="1">
            <a:prstTxWarp prst="textNoShape">
              <a:avLst/>
            </a:prstTxWarp>
          </a:bodyPr>
          <a:lstStyle>
            <a:lvl1pPr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683" y="2"/>
            <a:ext cx="3075981" cy="51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t" anchorCtr="0" compatLnSpc="1">
            <a:prstTxWarp prst="textNoShape">
              <a:avLst/>
            </a:prstTxWarp>
          </a:bodyPr>
          <a:lstStyle>
            <a:lvl1pPr algn="r"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766763"/>
            <a:ext cx="5546725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096" y="4861118"/>
            <a:ext cx="5679113" cy="460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15"/>
            <a:ext cx="3075981" cy="51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b" anchorCtr="0" compatLnSpc="1">
            <a:prstTxWarp prst="textNoShape">
              <a:avLst/>
            </a:prstTxWarp>
          </a:bodyPr>
          <a:lstStyle>
            <a:lvl1pPr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683" y="9720615"/>
            <a:ext cx="3075981" cy="51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b" anchorCtr="0" compatLnSpc="1">
            <a:prstTxWarp prst="textNoShape">
              <a:avLst/>
            </a:prstTxWarp>
          </a:bodyPr>
          <a:lstStyle>
            <a:lvl1pPr algn="r"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fld id="{91E6FC2D-CCE5-48FF-AF79-69FDD5219E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804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614" y="5235034"/>
            <a:ext cx="5545895" cy="4956341"/>
          </a:xfrm>
          <a:noFill/>
          <a:ln/>
        </p:spPr>
        <p:txBody>
          <a:bodyPr lIns="102785" tIns="51393" rIns="102785" bIns="51393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512E6-652F-4F24-AD67-9CF15DDFD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8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614" y="5235034"/>
            <a:ext cx="5545895" cy="4956341"/>
          </a:xfrm>
          <a:noFill/>
          <a:ln/>
        </p:spPr>
        <p:txBody>
          <a:bodyPr lIns="102785" tIns="51393" rIns="102785" bIns="51393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D2E80F-5269-4660-B51B-ED757E8709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8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614" y="5235034"/>
            <a:ext cx="5545895" cy="4956341"/>
          </a:xfrm>
          <a:noFill/>
          <a:ln/>
        </p:spPr>
        <p:txBody>
          <a:bodyPr lIns="102785" tIns="51393" rIns="102785" bIns="51393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44CC2-BFA6-4EC7-B9FE-51BDA9611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6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9388" y="828675"/>
            <a:ext cx="7373938" cy="5105400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614" y="5235034"/>
            <a:ext cx="5545895" cy="4952699"/>
          </a:xfrm>
          <a:noFill/>
          <a:ln/>
        </p:spPr>
        <p:txBody>
          <a:bodyPr lIns="99158" tIns="49580" rIns="99158" bIns="49580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D5A751-3862-4A62-B5BD-60A6C79886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9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4EF91D-A7AF-4CA9-9989-FA958D68D983}" type="slidenum">
              <a:rPr lang="en-US" altLang="en-US" sz="1300"/>
              <a:pPr eaLnBrk="1" hangingPunct="1"/>
              <a:t>74</a:t>
            </a:fld>
            <a:endParaRPr lang="en-US" altLang="en-US" sz="1300" dirty="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23913" y="790575"/>
            <a:ext cx="5716587" cy="39592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6616" y="5016077"/>
            <a:ext cx="5889718" cy="47490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799" tIns="51400" rIns="102799" bIns="51400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29613F-9A41-43F7-80BD-A632BCBCE0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0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1027365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102736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4EF91D-A7AF-4CA9-9989-FA958D68D983}" type="slidenum">
              <a:rPr lang="en-US" altLang="en-US" sz="1300"/>
              <a:pPr eaLnBrk="1" hangingPunct="1"/>
              <a:t>75</a:t>
            </a:fld>
            <a:endParaRPr lang="en-US" altLang="en-US" sz="1300" dirty="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23913" y="790575"/>
            <a:ext cx="5716587" cy="39592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6616" y="5016077"/>
            <a:ext cx="5889718" cy="47490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799" tIns="51400" rIns="102799" bIns="51400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29613F-9A41-43F7-80BD-A632BCBCE0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1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2B0ED-4BEB-47BD-81C4-36E4144490E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909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3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9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35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69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62752" y="1700214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62752" y="3989389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7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364100" y="274639"/>
            <a:ext cx="8046441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30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364100" y="1700213"/>
            <a:ext cx="8046441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11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9427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234A4F0-2A49-4593-9B8A-C1D4D2ADF6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1758290-87E0-43AA-AEEF-3AFCC82027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DF7E4F2-D9F4-4366-9A4C-D2FEC8F07E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74" r:id="rId2"/>
    <p:sldLayoutId id="2147484075" r:id="rId3"/>
    <p:sldLayoutId id="2147484076" r:id="rId4"/>
    <p:sldLayoutId id="2147484064" r:id="rId5"/>
    <p:sldLayoutId id="2147484065" r:id="rId6"/>
    <p:sldLayoutId id="2147484066" r:id="rId7"/>
    <p:sldLayoutId id="2147484067" r:id="rId8"/>
    <p:sldLayoutId id="2147484073" r:id="rId9"/>
    <p:sldLayoutId id="2147484068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</p:sldLayoutIdLst>
  <p:transition spd="slow">
    <p:fade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f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f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fi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fi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f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fif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7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B84DF24-FCE2-4900-89C9-1FC25C7F15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8"/>
          <a:stretch/>
        </p:blipFill>
        <p:spPr>
          <a:xfrm>
            <a:off x="5449047" y="0"/>
            <a:ext cx="4456953" cy="6857999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5E5AA77-08A7-4494-9626-2AEEF5C4A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02528"/>
            <a:ext cx="5372848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i="0" u="none" strike="noStrike" kern="1200" cap="none" spc="0" normalizeH="0" baseline="0" noProof="0">
                <a:ln>
                  <a:noFill/>
                </a:ln>
                <a:solidFill>
                  <a:srgbClr val="56F91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ISO 13485:2016 </a:t>
            </a:r>
            <a:endParaRPr kumimoji="0" lang="id-ID" sz="6200" i="0" u="none" strike="noStrike" kern="1200" cap="none" spc="0" normalizeH="0" baseline="0" noProof="0" dirty="0">
              <a:ln>
                <a:noFill/>
              </a:ln>
              <a:solidFill>
                <a:srgbClr val="56F915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A8D6D-2341-458B-8439-2817B88FFF65}"/>
              </a:ext>
            </a:extLst>
          </p:cNvPr>
          <p:cNvCxnSpPr/>
          <p:nvPr/>
        </p:nvCxnSpPr>
        <p:spPr>
          <a:xfrm flipH="1">
            <a:off x="76200" y="4126664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628876-C8C5-4F3A-A110-FED6696E9DB6}"/>
              </a:ext>
            </a:extLst>
          </p:cNvPr>
          <p:cNvSpPr txBox="1"/>
          <p:nvPr/>
        </p:nvSpPr>
        <p:spPr>
          <a:xfrm>
            <a:off x="1356818" y="4188880"/>
            <a:ext cx="4012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Based On ISO 19011:2018</a:t>
            </a:r>
            <a:endParaRPr lang="en-ID" sz="2800" b="1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AFC89F4-C958-4CB9-80C5-74D87C477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361" y="1816448"/>
            <a:ext cx="2752478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Plain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itchFamily="34" charset="0"/>
              </a:rPr>
              <a:t>AUDIT</a:t>
            </a:r>
            <a:endParaRPr kumimoji="0" lang="id-ID" sz="5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9CF4DC-7557-41D6-9693-39EC3D24A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1" y="1815985"/>
            <a:ext cx="2248110" cy="1286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Plain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j-ea"/>
                <a:cs typeface="Arial" pitchFamily="34" charset="0"/>
              </a:rPr>
              <a:t>INTERNAL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j-ea"/>
                <a:cs typeface="Arial" pitchFamily="34" charset="0"/>
              </a:rPr>
              <a:t>QUALITY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14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FF6E123-30FB-4CC4-A442-499E5B20F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6827" y="297403"/>
            <a:ext cx="6459173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Quality Audit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FE4AC8-8D06-4395-A73B-C93C126B379B}"/>
              </a:ext>
            </a:extLst>
          </p:cNvPr>
          <p:cNvCxnSpPr/>
          <p:nvPr/>
        </p:nvCxnSpPr>
        <p:spPr>
          <a:xfrm>
            <a:off x="5385048" y="1654701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3">
            <a:extLst>
              <a:ext uri="{FF2B5EF4-FFF2-40B4-BE49-F238E27FC236}">
                <a16:creationId xmlns:a16="http://schemas.microsoft.com/office/drawing/2014/main" id="{25C9965E-5F46-4948-BF47-2B83845D9B5C}"/>
              </a:ext>
            </a:extLst>
          </p:cNvPr>
          <p:cNvSpPr txBox="1">
            <a:spLocks noChangeArrowheads="1"/>
          </p:cNvSpPr>
          <p:nvPr/>
        </p:nvSpPr>
        <p:spPr>
          <a:xfrm>
            <a:off x="3505119" y="2015295"/>
            <a:ext cx="5963873" cy="4193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quality </a:t>
            </a:r>
            <a:r>
              <a:rPr lang="en-US" sz="2000" b="1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sesuai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standard </a:t>
            </a:r>
            <a:r>
              <a:rPr lang="en-US" sz="2000" b="1" dirty="0" err="1"/>
              <a:t>mutu</a:t>
            </a:r>
            <a:r>
              <a:rPr lang="en-US" sz="2000" b="1" dirty="0"/>
              <a:t> ISO 13485:2016 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quality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dilaksanakan</a:t>
            </a:r>
            <a:r>
              <a:rPr lang="en-US" sz="2000" b="1" dirty="0"/>
              <a:t> oleh </a:t>
            </a:r>
            <a:r>
              <a:rPr lang="en-US" sz="2000" b="1" dirty="0" err="1"/>
              <a:t>semua</a:t>
            </a:r>
            <a:r>
              <a:rPr lang="en-US" sz="2000" b="1" dirty="0"/>
              <a:t> </a:t>
            </a:r>
            <a:r>
              <a:rPr lang="en-US" sz="2000" b="1" dirty="0" err="1"/>
              <a:t>lapisan</a:t>
            </a:r>
            <a:r>
              <a:rPr lang="en-US" sz="2000" b="1" dirty="0"/>
              <a:t> </a:t>
            </a:r>
            <a:r>
              <a:rPr lang="en-US" sz="2000" b="1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ditetapkan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mengevaluasi</a:t>
            </a:r>
            <a:r>
              <a:rPr lang="en-US" sz="2000" dirty="0"/>
              <a:t> </a:t>
            </a:r>
            <a:r>
              <a:rPr lang="en-US" sz="2000" b="1" dirty="0" err="1"/>
              <a:t>keefektifan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quality </a:t>
            </a:r>
            <a:r>
              <a:rPr lang="en-US" sz="2000" b="1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memenuhi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dan </a:t>
            </a:r>
            <a:r>
              <a:rPr lang="en-US" sz="2000" dirty="0" err="1"/>
              <a:t>pencapaian</a:t>
            </a:r>
            <a:r>
              <a:rPr lang="en-US" sz="2000" dirty="0"/>
              <a:t> target </a:t>
            </a:r>
            <a:r>
              <a:rPr lang="en-US" sz="2000" dirty="0" err="1"/>
              <a:t>manajemen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/>
              <a:t>nonconformity dan conformity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quality system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/>
              <a:t>Improvement dan </a:t>
            </a:r>
            <a:r>
              <a:rPr lang="en-US" sz="2000" b="1" dirty="0" err="1"/>
              <a:t>perbaikan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B11EC-D4BD-4AE3-AC54-047B1290A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0" r="18750"/>
          <a:stretch/>
        </p:blipFill>
        <p:spPr>
          <a:xfrm>
            <a:off x="0" y="0"/>
            <a:ext cx="344682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9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DF86C4-F2F9-42EE-8793-97D418996F14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538514"/>
            <a:ext cx="8610600" cy="4817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v-SE" sz="2400" dirty="0"/>
              <a:t>Perlu diuji / dievaluasi, apakah sudah efektif atau belum? </a:t>
            </a:r>
          </a:p>
          <a:p>
            <a:pPr algn="just"/>
            <a:endParaRPr lang="sv-SE" sz="2400" dirty="0"/>
          </a:p>
          <a:p>
            <a:pPr algn="just"/>
            <a:r>
              <a:rPr lang="sv-SE" sz="2400" dirty="0"/>
              <a:t>Sistem dinyatakan </a:t>
            </a:r>
            <a:r>
              <a:rPr lang="sv-SE" sz="2400" b="1" dirty="0"/>
              <a:t>EFEKTIF,</a:t>
            </a:r>
            <a:r>
              <a:rPr lang="sv-SE" sz="2400" dirty="0"/>
              <a:t> bila... </a:t>
            </a:r>
          </a:p>
          <a:p>
            <a:pPr marL="219075" indent="0">
              <a:spcBef>
                <a:spcPts val="0"/>
              </a:spcBef>
              <a:buNone/>
            </a:pPr>
            <a:r>
              <a:rPr lang="sv-SE" sz="2400" dirty="0"/>
              <a:t>dalam pekerjaan sudah tidak ada </a:t>
            </a:r>
            <a:r>
              <a:rPr lang="sv-SE" b="1" dirty="0"/>
              <a:t> </a:t>
            </a:r>
            <a:r>
              <a:rPr lang="sv-SE" sz="2400" b="1" dirty="0"/>
              <a:t>KESALAHAN, </a:t>
            </a:r>
            <a:r>
              <a:rPr lang="sv-SE" sz="2400" dirty="0"/>
              <a:t>tidak ada yang tidak </a:t>
            </a:r>
            <a:r>
              <a:rPr lang="sv-SE" sz="2400" b="1" dirty="0"/>
              <a:t>EFISIEN, </a:t>
            </a:r>
            <a:r>
              <a:rPr lang="sv-SE" sz="2400" dirty="0"/>
              <a:t>dan Sasaran sudah </a:t>
            </a:r>
            <a:r>
              <a:rPr lang="sv-SE" sz="2400" b="1" dirty="0"/>
              <a:t>TERCAPAI</a:t>
            </a:r>
            <a:endParaRPr lang="sv-SE" b="1" dirty="0"/>
          </a:p>
          <a:p>
            <a:pPr algn="just">
              <a:buFontTx/>
              <a:buNone/>
            </a:pPr>
            <a:endParaRPr lang="sv-SE" sz="2400" dirty="0"/>
          </a:p>
          <a:p>
            <a:pPr algn="just"/>
            <a:r>
              <a:rPr lang="sv-SE" sz="2400" dirty="0"/>
              <a:t>Harapan setelah di Audit.... Sistem menjadi EFEKTIF dgn Berkurangnya dan atau hilangnya </a:t>
            </a:r>
            <a:r>
              <a:rPr lang="sv-SE" sz="2400" b="1" dirty="0"/>
              <a:t>KESALAHAN</a:t>
            </a:r>
            <a:r>
              <a:rPr lang="sv-SE" sz="2400" dirty="0"/>
              <a:t> dalam pekerjaan, lebih EFISIEN, dan juga </a:t>
            </a:r>
            <a:r>
              <a:rPr lang="sv-SE" sz="2400" b="1" dirty="0"/>
              <a:t>TERCAPAI</a:t>
            </a:r>
            <a:r>
              <a:rPr lang="sv-SE" sz="2400" dirty="0"/>
              <a:t>nya Sasaran.</a:t>
            </a:r>
          </a:p>
        </p:txBody>
      </p:sp>
      <p:sp>
        <p:nvSpPr>
          <p:cNvPr id="5" name="WordArt 4">
            <a:extLst>
              <a:ext uri="{FF2B5EF4-FFF2-40B4-BE49-F238E27FC236}">
                <a16:creationId xmlns:a16="http://schemas.microsoft.com/office/drawing/2014/main" id="{4B3CD5FA-6967-4A0A-9D02-F3E7C75A84C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91885"/>
            <a:ext cx="5163457" cy="757463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000" u="sng" kern="10" dirty="0">
                <a:ln w="19050">
                  <a:noFill/>
                  <a:round/>
                  <a:headEnd/>
                  <a:tailEnd/>
                </a:ln>
                <a:solidFill>
                  <a:srgbClr val="0000CC"/>
                </a:solidFill>
                <a:effectLst/>
                <a:latin typeface="Impact" panose="020B0806030902050204" pitchFamily="34" charset="0"/>
              </a:rPr>
              <a:t>Jadi </a:t>
            </a:r>
            <a:r>
              <a:rPr lang="id-ID" sz="4000" u="sng" kern="10" dirty="0">
                <a:ln w="19050">
                  <a:noFill/>
                  <a:round/>
                  <a:headEnd/>
                  <a:tailEnd/>
                </a:ln>
                <a:solidFill>
                  <a:srgbClr val="0000CC"/>
                </a:solidFill>
                <a:effectLst/>
                <a:latin typeface="Impact" panose="020B0806030902050204" pitchFamily="34" charset="0"/>
              </a:rPr>
              <a:t>Sistem</a:t>
            </a:r>
            <a:r>
              <a:rPr lang="en-US" sz="4000" u="sng" kern="10" dirty="0">
                <a:ln w="19050">
                  <a:noFill/>
                  <a:round/>
                  <a:headEnd/>
                  <a:tailEnd/>
                </a:ln>
                <a:solidFill>
                  <a:srgbClr val="0000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4000" u="sng" kern="10" dirty="0" err="1">
                <a:ln w="19050">
                  <a:noFill/>
                  <a:round/>
                  <a:headEnd/>
                  <a:tailEnd/>
                </a:ln>
                <a:solidFill>
                  <a:srgbClr val="0000CC"/>
                </a:solidFill>
                <a:effectLst/>
                <a:latin typeface="Impact" panose="020B0806030902050204" pitchFamily="34" charset="0"/>
              </a:rPr>
              <a:t>itu</a:t>
            </a:r>
            <a:r>
              <a:rPr lang="en-US" sz="4000" u="sng" kern="10" dirty="0">
                <a:ln w="19050">
                  <a:noFill/>
                  <a:round/>
                  <a:headEnd/>
                  <a:tailEnd/>
                </a:ln>
                <a:solidFill>
                  <a:srgbClr val="0000CC"/>
                </a:solidFill>
                <a:effectLst/>
                <a:latin typeface="Impact" panose="020B0806030902050204" pitchFamily="34" charset="0"/>
              </a:rPr>
              <a:t>…</a:t>
            </a:r>
            <a:endParaRPr lang="id-ID" sz="4000" u="sng" kern="10" dirty="0">
              <a:ln w="19050">
                <a:noFill/>
                <a:round/>
                <a:headEnd/>
                <a:tailEnd/>
              </a:ln>
              <a:solidFill>
                <a:srgbClr val="0000CC"/>
              </a:solidFill>
              <a:effectLst/>
              <a:latin typeface="Impact" panose="020B080603090205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A493D-A0B9-4ACC-A029-02883ADE5D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 b="8146"/>
          <a:stretch/>
        </p:blipFill>
        <p:spPr>
          <a:xfrm>
            <a:off x="7820166" y="5092746"/>
            <a:ext cx="2085833" cy="176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3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E69875-DC5E-4559-8533-717422987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295400"/>
            <a:ext cx="3264160" cy="556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08166-7E8D-4387-9F88-3C3CD99E43EA}"/>
              </a:ext>
            </a:extLst>
          </p:cNvPr>
          <p:cNvSpPr txBox="1"/>
          <p:nvPr/>
        </p:nvSpPr>
        <p:spPr>
          <a:xfrm>
            <a:off x="0" y="0"/>
            <a:ext cx="9906000" cy="12954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BASIC MINDSET</a:t>
            </a:r>
            <a:endParaRPr lang="en-ID" sz="6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4378B-27BF-48AB-B75C-C61AD28BC05B}"/>
              </a:ext>
            </a:extLst>
          </p:cNvPr>
          <p:cNvSpPr txBox="1"/>
          <p:nvPr/>
        </p:nvSpPr>
        <p:spPr>
          <a:xfrm>
            <a:off x="495301" y="1429331"/>
            <a:ext cx="8915399" cy="1200329"/>
          </a:xfrm>
          <a:prstGeom prst="rect">
            <a:avLst/>
          </a:prstGeom>
          <a:noFill/>
          <a:effectLst>
            <a:glow rad="1397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3859213" indent="-3859213">
              <a:tabLst>
                <a:tab pos="3146425" algn="l"/>
                <a:tab pos="3859213" algn="l"/>
              </a:tabLst>
            </a:pPr>
            <a:r>
              <a:rPr lang="en-US" sz="2400" b="1" dirty="0">
                <a:effectLst>
                  <a:glow rad="152400">
                    <a:schemeClr val="bg1"/>
                  </a:glow>
                </a:effectLst>
              </a:rPr>
              <a:t>Salah </a:t>
            </a:r>
            <a:r>
              <a:rPr lang="en-US" sz="2400" b="1" dirty="0" err="1">
                <a:effectLst>
                  <a:glow rad="152400">
                    <a:schemeClr val="bg1"/>
                  </a:glow>
                </a:effectLst>
              </a:rPr>
              <a:t>satu</a:t>
            </a:r>
            <a:r>
              <a:rPr lang="en-US" sz="2400" b="1" dirty="0">
                <a:effectLst>
                  <a:glow rad="152400">
                    <a:schemeClr val="bg1"/>
                  </a:glow>
                </a:effectLst>
              </a:rPr>
              <a:t> </a:t>
            </a:r>
          </a:p>
          <a:p>
            <a:pPr marL="3859213" indent="-3859213">
              <a:tabLst>
                <a:tab pos="3146425" algn="l"/>
                <a:tab pos="3859213" algn="l"/>
              </a:tabLst>
            </a:pPr>
            <a:r>
              <a:rPr lang="en-US" sz="2400" b="1" dirty="0" err="1">
                <a:effectLst>
                  <a:glow rad="152400">
                    <a:schemeClr val="bg1"/>
                  </a:glow>
                </a:effectLst>
              </a:rPr>
              <a:t>Tujuan</a:t>
            </a:r>
            <a:r>
              <a:rPr lang="en-US" sz="2400" b="1" dirty="0">
                <a:effectLst>
                  <a:glow rad="152400">
                    <a:schemeClr val="bg1"/>
                  </a:glow>
                </a:effectLst>
              </a:rPr>
              <a:t> Audit Internal </a:t>
            </a:r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 	</a:t>
            </a:r>
            <a:r>
              <a:rPr lang="en-US" sz="2400" dirty="0" err="1">
                <a:sym typeface="Wingdings" panose="05000000000000000000" pitchFamily="2" charset="2"/>
              </a:rPr>
              <a:t>Mengevaluasi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Keefektifan</a:t>
            </a:r>
            <a:r>
              <a:rPr lang="en-US" sz="2400" dirty="0">
                <a:sym typeface="Wingdings" panose="05000000000000000000" pitchFamily="2" charset="2"/>
              </a:rPr>
              <a:t> Sistem </a:t>
            </a:r>
            <a:r>
              <a:rPr lang="en-US" sz="2400" dirty="0" err="1">
                <a:sym typeface="Wingdings" panose="05000000000000000000" pitchFamily="2" charset="2"/>
              </a:rPr>
              <a:t>Manajemen</a:t>
            </a:r>
            <a:endParaRPr lang="en-ID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A3BD0-12B8-46F6-B08B-720E89D69674}"/>
              </a:ext>
            </a:extLst>
          </p:cNvPr>
          <p:cNvSpPr txBox="1"/>
          <p:nvPr/>
        </p:nvSpPr>
        <p:spPr>
          <a:xfrm>
            <a:off x="486474" y="2480608"/>
            <a:ext cx="8933051" cy="1938992"/>
          </a:xfrm>
          <a:prstGeom prst="rect">
            <a:avLst/>
          </a:prstGeom>
          <a:noFill/>
          <a:effectLst>
            <a:glow rad="1397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3859213" indent="-3859213">
              <a:tabLst>
                <a:tab pos="3146425" algn="l"/>
                <a:tab pos="3859213" algn="l"/>
              </a:tabLst>
            </a:pPr>
            <a:r>
              <a:rPr lang="en-US" sz="3200" b="1" dirty="0" err="1">
                <a:effectLst>
                  <a:glow rad="152400">
                    <a:schemeClr val="bg1"/>
                  </a:glow>
                </a:effectLst>
              </a:rPr>
              <a:t>Tugas</a:t>
            </a:r>
            <a:r>
              <a:rPr lang="en-US" sz="3200" b="1" dirty="0">
                <a:effectLst>
                  <a:glow rad="152400">
                    <a:schemeClr val="bg1"/>
                  </a:glow>
                </a:effectLst>
              </a:rPr>
              <a:t> </a:t>
            </a:r>
          </a:p>
          <a:p>
            <a:pPr marL="3859213" indent="-3859213">
              <a:tabLst>
                <a:tab pos="3146425" algn="l"/>
                <a:tab pos="3859213" algn="l"/>
              </a:tabLst>
            </a:pPr>
            <a:r>
              <a:rPr lang="en-US" sz="3200" b="1" dirty="0">
                <a:effectLst>
                  <a:glow rad="152400">
                    <a:schemeClr val="bg1"/>
                  </a:glow>
                </a:effectLst>
              </a:rPr>
              <a:t>Auditor Internal </a:t>
            </a:r>
            <a:r>
              <a:rPr lang="en-US" sz="3200" dirty="0"/>
              <a:t>	</a:t>
            </a:r>
            <a:r>
              <a:rPr lang="en-US" sz="3200" dirty="0">
                <a:sym typeface="Wingdings" panose="05000000000000000000" pitchFamily="2" charset="2"/>
              </a:rPr>
              <a:t> 	</a:t>
            </a:r>
            <a:r>
              <a:rPr lang="en-US" sz="2800" dirty="0" err="1">
                <a:sym typeface="Wingdings" panose="05000000000000000000" pitchFamily="2" charset="2"/>
              </a:rPr>
              <a:t>Membantu</a:t>
            </a:r>
            <a:r>
              <a:rPr lang="en-US" sz="2800" dirty="0">
                <a:sym typeface="Wingdings" panose="05000000000000000000" pitchFamily="2" charset="2"/>
              </a:rPr>
              <a:t> Auditee </a:t>
            </a:r>
            <a:r>
              <a:rPr lang="en-US" sz="2800" dirty="0" err="1">
                <a:sym typeface="Wingdings" panose="05000000000000000000" pitchFamily="2" charset="2"/>
              </a:rPr>
              <a:t>dalam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melihat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kelemahan</a:t>
            </a:r>
            <a:r>
              <a:rPr lang="en-US" sz="2800" dirty="0">
                <a:sym typeface="Wingdings" panose="05000000000000000000" pitchFamily="2" charset="2"/>
              </a:rPr>
              <a:t> / </a:t>
            </a:r>
            <a:r>
              <a:rPr lang="en-US" sz="2800" dirty="0" err="1">
                <a:sym typeface="Wingdings" panose="05000000000000000000" pitchFamily="2" charset="2"/>
              </a:rPr>
              <a:t>ketidak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efektifan</a:t>
            </a:r>
            <a:r>
              <a:rPr lang="en-US" sz="2800" dirty="0">
                <a:sym typeface="Wingdings" panose="05000000000000000000" pitchFamily="2" charset="2"/>
              </a:rPr>
              <a:t> Sistem </a:t>
            </a:r>
            <a:r>
              <a:rPr lang="en-US" sz="2800" dirty="0" err="1">
                <a:sym typeface="Wingdings" panose="05000000000000000000" pitchFamily="2" charset="2"/>
              </a:rPr>
              <a:t>Manajemen</a:t>
            </a:r>
            <a:endParaRPr lang="en-ID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713E5-737A-45FE-B8D3-68423CD0D0EC}"/>
              </a:ext>
            </a:extLst>
          </p:cNvPr>
          <p:cNvSpPr txBox="1"/>
          <p:nvPr/>
        </p:nvSpPr>
        <p:spPr>
          <a:xfrm>
            <a:off x="477649" y="4495800"/>
            <a:ext cx="8933051" cy="1938992"/>
          </a:xfrm>
          <a:prstGeom prst="rect">
            <a:avLst/>
          </a:prstGeom>
          <a:noFill/>
          <a:effectLst>
            <a:glow rad="1397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3859213" indent="-3859213">
              <a:tabLst>
                <a:tab pos="3146425" algn="l"/>
                <a:tab pos="3859213" algn="l"/>
              </a:tabLst>
            </a:pPr>
            <a:r>
              <a:rPr lang="en-US" sz="2400" b="1" dirty="0" err="1">
                <a:effectLst>
                  <a:glow rad="152400">
                    <a:schemeClr val="bg1"/>
                  </a:glow>
                </a:effectLst>
              </a:rPr>
              <a:t>Fungsi</a:t>
            </a:r>
            <a:r>
              <a:rPr lang="en-US" sz="2400" b="1" dirty="0">
                <a:effectLst>
                  <a:glow rad="152400">
                    <a:schemeClr val="bg1"/>
                  </a:glow>
                </a:effectLst>
              </a:rPr>
              <a:t> Internal </a:t>
            </a:r>
          </a:p>
          <a:p>
            <a:pPr marL="3859213" indent="-3859213">
              <a:tabLst>
                <a:tab pos="3146425" algn="l"/>
                <a:tab pos="3859213" algn="l"/>
              </a:tabLst>
            </a:pPr>
            <a:r>
              <a:rPr lang="en-US" sz="2400" b="1" dirty="0">
                <a:effectLst>
                  <a:glow rad="152400">
                    <a:schemeClr val="bg1"/>
                  </a:glow>
                </a:effectLst>
              </a:rPr>
              <a:t>Audit </a:t>
            </a:r>
            <a:r>
              <a:rPr lang="en-US" sz="2400" b="1" dirty="0" err="1">
                <a:effectLst>
                  <a:glow rad="152400">
                    <a:schemeClr val="bg1"/>
                  </a:glow>
                </a:effectLst>
              </a:rPr>
              <a:t>yg</a:t>
            </a:r>
            <a:r>
              <a:rPr lang="en-US" sz="2400" b="1" dirty="0">
                <a:effectLst>
                  <a:glow rad="152400">
                    <a:schemeClr val="bg1"/>
                  </a:glow>
                </a:effectLst>
              </a:rPr>
              <a:t> BAIK </a:t>
            </a:r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 	</a:t>
            </a:r>
            <a:r>
              <a:rPr lang="en-US" sz="2400" dirty="0" err="1">
                <a:sym typeface="Wingdings" panose="05000000000000000000" pitchFamily="2" charset="2"/>
              </a:rPr>
              <a:t>Bukan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mencari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pelanggaran</a:t>
            </a:r>
            <a:r>
              <a:rPr lang="en-US" sz="2400" dirty="0">
                <a:sym typeface="Wingdings" panose="05000000000000000000" pitchFamily="2" charset="2"/>
              </a:rPr>
              <a:t> yang </a:t>
            </a:r>
            <a:r>
              <a:rPr lang="en-US" sz="2400" dirty="0" err="1">
                <a:sym typeface="Wingdings" panose="05000000000000000000" pitchFamily="2" charset="2"/>
              </a:rPr>
              <a:t>dilakukan</a:t>
            </a:r>
            <a:r>
              <a:rPr lang="en-US" sz="2400" dirty="0">
                <a:sym typeface="Wingdings" panose="05000000000000000000" pitchFamily="2" charset="2"/>
              </a:rPr>
              <a:t> oleh orang </a:t>
            </a:r>
            <a:r>
              <a:rPr lang="en-US" sz="2400" dirty="0" err="1">
                <a:sym typeface="Wingdings" panose="05000000000000000000" pitchFamily="2" charset="2"/>
              </a:rPr>
              <a:t>atau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sasaran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tembaknya</a:t>
            </a:r>
            <a:r>
              <a:rPr lang="en-US" sz="2400" dirty="0">
                <a:sym typeface="Wingdings" panose="05000000000000000000" pitchFamily="2" charset="2"/>
              </a:rPr>
              <a:t> orang </a:t>
            </a:r>
            <a:r>
              <a:rPr lang="en-US" sz="2400" dirty="0" err="1">
                <a:sym typeface="Wingdings" panose="05000000000000000000" pitchFamily="2" charset="2"/>
              </a:rPr>
              <a:t>tetapi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melihat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kelemahan</a:t>
            </a:r>
            <a:r>
              <a:rPr lang="en-US" sz="2400" dirty="0">
                <a:sym typeface="Wingdings" panose="05000000000000000000" pitchFamily="2" charset="2"/>
              </a:rPr>
              <a:t> Sistem </a:t>
            </a:r>
            <a:r>
              <a:rPr lang="en-US" sz="2400" dirty="0" err="1">
                <a:sym typeface="Wingdings" panose="05000000000000000000" pitchFamily="2" charset="2"/>
              </a:rPr>
              <a:t>Manajemen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97764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B162EB-F345-4962-BF8C-0C388468CA08}"/>
              </a:ext>
            </a:extLst>
          </p:cNvPr>
          <p:cNvSpPr/>
          <p:nvPr/>
        </p:nvSpPr>
        <p:spPr>
          <a:xfrm>
            <a:off x="5025008" y="0"/>
            <a:ext cx="4880992" cy="90872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5F67E7-C3E5-406E-B6F1-1076C4C6A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5961112" cy="1500174"/>
          </a:xfrm>
          <a:custGeom>
            <a:avLst/>
            <a:gdLst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5961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  <a:gd name="connsiteX0" fmla="*/ 0 w 5961112"/>
              <a:gd name="connsiteY0" fmla="*/ 0 h 1512874"/>
              <a:gd name="connsiteX1" fmla="*/ 5961112 w 5961112"/>
              <a:gd name="connsiteY1" fmla="*/ 0 h 1512874"/>
              <a:gd name="connsiteX2" fmla="*/ 4945112 w 5961112"/>
              <a:gd name="connsiteY2" fmla="*/ 1512874 h 1512874"/>
              <a:gd name="connsiteX3" fmla="*/ 0 w 5961112"/>
              <a:gd name="connsiteY3" fmla="*/ 1500174 h 1512874"/>
              <a:gd name="connsiteX4" fmla="*/ 0 w 5961112"/>
              <a:gd name="connsiteY4" fmla="*/ 0 h 1512874"/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4945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112" h="1500174">
                <a:moveTo>
                  <a:pt x="0" y="0"/>
                </a:moveTo>
                <a:lnTo>
                  <a:pt x="5961112" y="0"/>
                </a:lnTo>
                <a:lnTo>
                  <a:pt x="4945112" y="1500174"/>
                </a:lnTo>
                <a:lnTo>
                  <a:pt x="0" y="1500174"/>
                </a:lnTo>
                <a:lnTo>
                  <a:pt x="0" y="0"/>
                </a:lnTo>
                <a:close/>
              </a:path>
            </a:pathLst>
          </a:custGeom>
          <a:solidFill>
            <a:srgbClr val="0414FD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lnSpc>
                <a:spcPct val="80000"/>
              </a:lnSpc>
              <a:defRPr/>
            </a:pP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Bukti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Objective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878B5DE8-2CDA-401E-A68D-5452FDADD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86" y="1772816"/>
            <a:ext cx="8897614" cy="436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60000"/>
              </a:lnSpc>
              <a:spcBef>
                <a:spcPct val="50000"/>
              </a:spcBef>
            </a:pP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keberadaan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kebenaran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berhubungan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Bisa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berupa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:</a:t>
            </a:r>
          </a:p>
          <a:p>
            <a:pPr marL="8128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Fakta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mengikuti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standard/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instruksi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catatan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record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keluhan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jelas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statusnya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perbaikannya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8128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Pernyataan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bersangkutan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element quality system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kebijakan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diverifikasi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keabsahannya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4C0E3E-170F-495A-863E-A0F3D0719C9A}"/>
              </a:ext>
            </a:extLst>
          </p:cNvPr>
          <p:cNvCxnSpPr/>
          <p:nvPr/>
        </p:nvCxnSpPr>
        <p:spPr>
          <a:xfrm>
            <a:off x="0" y="1412776"/>
            <a:ext cx="48809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DC389-7E0B-4AA4-AC01-64D6C0A87DC8}"/>
              </a:ext>
            </a:extLst>
          </p:cNvPr>
          <p:cNvCxnSpPr/>
          <p:nvPr/>
        </p:nvCxnSpPr>
        <p:spPr>
          <a:xfrm flipH="1">
            <a:off x="4880993" y="0"/>
            <a:ext cx="936103" cy="141277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189394-438B-42C1-B489-FEB6A7AB749B}"/>
              </a:ext>
            </a:extLst>
          </p:cNvPr>
          <p:cNvCxnSpPr/>
          <p:nvPr/>
        </p:nvCxnSpPr>
        <p:spPr>
          <a:xfrm>
            <a:off x="5385048" y="836712"/>
            <a:ext cx="448056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81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7E22BEA-577B-46E5-A310-849C785243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6833" y="73532"/>
            <a:ext cx="4957232" cy="929823"/>
          </a:xfrm>
          <a:noFill/>
          <a:ln>
            <a:noFill/>
          </a:ln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Kriteria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0DEE348-3416-4D52-A32B-356BF715534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01670" y="1412776"/>
            <a:ext cx="8284642" cy="4714908"/>
          </a:xfrm>
          <a:noFill/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Persyaratan</a:t>
            </a:r>
            <a:r>
              <a:rPr lang="en-US" sz="1800" b="1" dirty="0"/>
              <a:t> Quality System</a:t>
            </a:r>
          </a:p>
          <a:p>
            <a:pPr algn="just"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isi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semua</a:t>
            </a:r>
            <a:r>
              <a:rPr lang="en-US" sz="1600" u="sng" dirty="0"/>
              <a:t> </a:t>
            </a:r>
            <a:r>
              <a:rPr lang="en-US" sz="1600" u="sng" dirty="0" err="1"/>
              <a:t>elemen</a:t>
            </a:r>
            <a:r>
              <a:rPr lang="en-US" sz="1600" u="sng" dirty="0"/>
              <a:t> ISO 13485:2016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persyaratan</a:t>
            </a:r>
            <a:r>
              <a:rPr lang="en-US" sz="1600" dirty="0"/>
              <a:t> ISO 13485:2016 </a:t>
            </a:r>
            <a:r>
              <a:rPr lang="en-US" sz="1600" dirty="0" err="1"/>
              <a:t>pasal</a:t>
            </a:r>
            <a:r>
              <a:rPr lang="en-US" sz="1600" dirty="0"/>
              <a:t> 8.3.4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proses rework,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menetapkan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 / </a:t>
            </a:r>
            <a:r>
              <a:rPr lang="en-US" sz="1600" dirty="0" err="1"/>
              <a:t>sistem</a:t>
            </a:r>
            <a:r>
              <a:rPr lang="en-US" sz="1600" dirty="0"/>
              <a:t> rework </a:t>
            </a:r>
            <a:r>
              <a:rPr lang="en-US" sz="1600" dirty="0" err="1"/>
              <a:t>yg</a:t>
            </a:r>
            <a:r>
              <a:rPr lang="en-US" sz="1600" dirty="0"/>
              <a:t> </a:t>
            </a:r>
            <a:r>
              <a:rPr lang="en-US" sz="1600" dirty="0" err="1"/>
              <a:t>memperhitungkan</a:t>
            </a:r>
            <a:r>
              <a:rPr lang="en-US" sz="1600" dirty="0"/>
              <a:t> effect. </a:t>
            </a:r>
            <a:r>
              <a:rPr lang="en-US" sz="1600" u="sng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terdapat</a:t>
            </a:r>
            <a:r>
              <a:rPr lang="en-US" sz="1600" dirty="0"/>
              <a:t> proses rework yang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sistem yang </a:t>
            </a:r>
            <a:r>
              <a:rPr lang="en-US" sz="1600" dirty="0" err="1"/>
              <a:t>mengatur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aktivitas</a:t>
            </a:r>
            <a:r>
              <a:rPr lang="en-US" sz="1600" dirty="0"/>
              <a:t> rework </a:t>
            </a:r>
            <a:r>
              <a:rPr lang="en-US" sz="1600" dirty="0" err="1"/>
              <a:t>tsb</a:t>
            </a:r>
            <a:endParaRPr lang="en-US" sz="1600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lainnya</a:t>
            </a:r>
            <a:endParaRPr lang="en-US" sz="1800" b="1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instruksi</a:t>
            </a:r>
            <a:r>
              <a:rPr lang="en-US" sz="1600" u="sng" dirty="0"/>
              <a:t> </a:t>
            </a:r>
            <a:r>
              <a:rPr lang="en-US" sz="1600" u="sng" dirty="0" err="1"/>
              <a:t>kerja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recordnya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Quality Manual </a:t>
            </a:r>
            <a:r>
              <a:rPr lang="en-US" sz="1600" u="sng" dirty="0" err="1"/>
              <a:t>dengan</a:t>
            </a:r>
            <a:r>
              <a:rPr lang="en-US" sz="1600" u="sng" dirty="0"/>
              <a:t> procedure </a:t>
            </a:r>
            <a:r>
              <a:rPr lang="en-US" sz="1600" u="sng" dirty="0" err="1"/>
              <a:t>dst</a:t>
            </a:r>
            <a:r>
              <a:rPr lang="en-US" sz="1600" dirty="0"/>
              <a:t>.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usulan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mengisi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r>
              <a:rPr lang="en-US" sz="1600" dirty="0"/>
              <a:t>, </a:t>
            </a:r>
            <a:r>
              <a:rPr lang="en-US" sz="1600" u="sng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endParaRPr lang="en-US" sz="1600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Pelaksanaan</a:t>
            </a:r>
            <a:endParaRPr lang="en-US" sz="1800" b="1" dirty="0"/>
          </a:p>
          <a:p>
            <a:pPr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pelaksanaan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tertulisnya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identifikasi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NG,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palet</a:t>
            </a:r>
            <a:r>
              <a:rPr lang="en-US" sz="1600" dirty="0"/>
              <a:t> </a:t>
            </a:r>
            <a:r>
              <a:rPr lang="en-US" sz="1600" dirty="0" err="1"/>
              <a:t>diberi</a:t>
            </a:r>
            <a:r>
              <a:rPr lang="en-US" sz="1600" dirty="0"/>
              <a:t> label NG yang </a:t>
            </a:r>
            <a:r>
              <a:rPr lang="en-US" sz="1600" dirty="0" err="1"/>
              <a:t>berisi</a:t>
            </a:r>
            <a:r>
              <a:rPr lang="en-US" sz="1600" dirty="0"/>
              <a:t> data-data </a:t>
            </a:r>
            <a:r>
              <a:rPr lang="en-US" sz="1600" dirty="0" err="1"/>
              <a:t>barang</a:t>
            </a:r>
            <a:r>
              <a:rPr lang="en-US" sz="1600" dirty="0"/>
              <a:t> NG </a:t>
            </a:r>
            <a:r>
              <a:rPr lang="en-US" sz="1600" dirty="0" err="1"/>
              <a:t>tersebut</a:t>
            </a:r>
            <a:r>
              <a:rPr lang="en-US" sz="1600" dirty="0"/>
              <a:t>, </a:t>
            </a:r>
            <a:r>
              <a:rPr lang="en-US" sz="1600" u="sng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penandaan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NG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</a:t>
            </a:r>
            <a:r>
              <a:rPr lang="en-US" sz="1600" dirty="0" err="1"/>
              <a:t>secarik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,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label NG.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Produk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Spesifikasi</a:t>
            </a:r>
            <a:r>
              <a:rPr lang="en-US" sz="1800" b="1" dirty="0"/>
              <a:t> </a:t>
            </a:r>
            <a:r>
              <a:rPr lang="en-US" sz="1800" b="1" dirty="0" err="1"/>
              <a:t>tertentu</a:t>
            </a:r>
            <a:r>
              <a:rPr lang="en-US" sz="1800" b="1" dirty="0"/>
              <a:t> / customer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produk</a:t>
            </a:r>
            <a:r>
              <a:rPr lang="en-US" sz="1600" u="sng" dirty="0"/>
              <a:t> yang </a:t>
            </a:r>
            <a:r>
              <a:rPr lang="en-US" sz="1600" u="sng" dirty="0" err="1"/>
              <a:t>dibuat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spesifikasi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standard respond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1 x 24 jam, </a:t>
            </a:r>
            <a:r>
              <a:rPr lang="en-US" sz="1600" u="sng" dirty="0" err="1"/>
              <a:t>aktualnya</a:t>
            </a:r>
            <a:r>
              <a:rPr lang="en-US" sz="1600" dirty="0"/>
              <a:t> : rata-rata respond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3 </a:t>
            </a:r>
            <a:r>
              <a:rPr lang="en-US" sz="1600" dirty="0" err="1"/>
              <a:t>hari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A388EE-260A-40AB-A569-5628C8BEF0BC}"/>
              </a:ext>
            </a:extLst>
          </p:cNvPr>
          <p:cNvCxnSpPr/>
          <p:nvPr/>
        </p:nvCxnSpPr>
        <p:spPr>
          <a:xfrm flipH="1">
            <a:off x="4448944" y="1124744"/>
            <a:ext cx="5472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67A2D069-4D0C-42D0-81D0-522AFFBAA613}"/>
              </a:ext>
            </a:extLst>
          </p:cNvPr>
          <p:cNvSpPr/>
          <p:nvPr/>
        </p:nvSpPr>
        <p:spPr>
          <a:xfrm>
            <a:off x="0" y="0"/>
            <a:ext cx="1496616" cy="6858000"/>
          </a:xfrm>
          <a:custGeom>
            <a:avLst/>
            <a:gdLst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1064568 w 1064568"/>
              <a:gd name="connsiteY2" fmla="*/ 6858000 h 6858000"/>
              <a:gd name="connsiteX3" fmla="*/ 0 w 1064568"/>
              <a:gd name="connsiteY3" fmla="*/ 6858000 h 6858000"/>
              <a:gd name="connsiteX4" fmla="*/ 0 w 1064568"/>
              <a:gd name="connsiteY4" fmla="*/ 0 h 6858000"/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0 w 1064568"/>
              <a:gd name="connsiteY2" fmla="*/ 6858000 h 6858000"/>
              <a:gd name="connsiteX3" fmla="*/ 0 w 106456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68" h="6858000">
                <a:moveTo>
                  <a:pt x="0" y="0"/>
                </a:moveTo>
                <a:lnTo>
                  <a:pt x="1064568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252309-FB06-4280-AC19-0640A86FECB9}"/>
              </a:ext>
            </a:extLst>
          </p:cNvPr>
          <p:cNvCxnSpPr/>
          <p:nvPr/>
        </p:nvCxnSpPr>
        <p:spPr>
          <a:xfrm flipH="1">
            <a:off x="-23392" y="16042"/>
            <a:ext cx="1368152" cy="63437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5B56497-F725-4649-A666-B1AF03F09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Jenis-Jenis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Audit </a:t>
            </a: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berdasarkan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auditornya</a:t>
            </a: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EBA8B-DF12-4470-8D5A-7A372B4AAF8C}"/>
              </a:ext>
            </a:extLst>
          </p:cNvPr>
          <p:cNvSpPr/>
          <p:nvPr/>
        </p:nvSpPr>
        <p:spPr>
          <a:xfrm>
            <a:off x="3450571" y="1559884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Badan </a:t>
            </a:r>
            <a:r>
              <a:rPr lang="en-US" sz="2000" b="1" dirty="0" err="1">
                <a:solidFill>
                  <a:srgbClr val="FF0000"/>
                </a:solidFill>
              </a:rPr>
              <a:t>Akreditasi</a:t>
            </a:r>
            <a:endParaRPr lang="en-ID" sz="20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10E89B-E912-4701-B075-1B315ACECB3A}"/>
              </a:ext>
            </a:extLst>
          </p:cNvPr>
          <p:cNvCxnSpPr>
            <a:cxnSpLocks/>
          </p:cNvCxnSpPr>
          <p:nvPr/>
        </p:nvCxnSpPr>
        <p:spPr>
          <a:xfrm>
            <a:off x="4740654" y="2189536"/>
            <a:ext cx="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B9FE528-A5FC-4F10-B4EC-9AE948DE788A}"/>
              </a:ext>
            </a:extLst>
          </p:cNvPr>
          <p:cNvSpPr/>
          <p:nvPr/>
        </p:nvSpPr>
        <p:spPr>
          <a:xfrm>
            <a:off x="3462014" y="3887441"/>
            <a:ext cx="2590800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</a:rPr>
              <a:t>Organisasi</a:t>
            </a:r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1200" dirty="0"/>
              <a:t>(</a:t>
            </a:r>
            <a:r>
              <a:rPr lang="en-US" sz="1200" b="1" dirty="0"/>
              <a:t>Internal Audit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1</a:t>
            </a:r>
            <a:r>
              <a:rPr lang="en-US" sz="1200" dirty="0"/>
              <a:t>)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36075-84A9-4917-9EC8-2A5AB312B7A6}"/>
              </a:ext>
            </a:extLst>
          </p:cNvPr>
          <p:cNvCxnSpPr>
            <a:cxnSpLocks/>
          </p:cNvCxnSpPr>
          <p:nvPr/>
        </p:nvCxnSpPr>
        <p:spPr>
          <a:xfrm>
            <a:off x="4740654" y="3308472"/>
            <a:ext cx="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761067-ED21-440B-93BC-99E31B464A25}"/>
              </a:ext>
            </a:extLst>
          </p:cNvPr>
          <p:cNvSpPr/>
          <p:nvPr/>
        </p:nvSpPr>
        <p:spPr>
          <a:xfrm>
            <a:off x="3462014" y="2701674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Badan </a:t>
            </a:r>
            <a:r>
              <a:rPr lang="en-US" sz="2000" b="1" dirty="0" err="1">
                <a:solidFill>
                  <a:srgbClr val="FF0000"/>
                </a:solidFill>
              </a:rPr>
              <a:t>Sertifikasi</a:t>
            </a:r>
            <a:endParaRPr lang="en-ID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DB16C-7B68-41FA-929D-D0EDB16225AD}"/>
              </a:ext>
            </a:extLst>
          </p:cNvPr>
          <p:cNvSpPr/>
          <p:nvPr/>
        </p:nvSpPr>
        <p:spPr>
          <a:xfrm>
            <a:off x="3456696" y="5306282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Supplier</a:t>
            </a:r>
            <a:endParaRPr lang="en-ID" sz="2000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EF4C46-B6FB-472E-8BCB-1EFF27D4F277}"/>
              </a:ext>
            </a:extLst>
          </p:cNvPr>
          <p:cNvCxnSpPr>
            <a:cxnSpLocks/>
          </p:cNvCxnSpPr>
          <p:nvPr/>
        </p:nvCxnSpPr>
        <p:spPr>
          <a:xfrm>
            <a:off x="4729210" y="4571144"/>
            <a:ext cx="0" cy="673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2605AF-A2F5-46C2-ADBA-F062DBE689E1}"/>
              </a:ext>
            </a:extLst>
          </p:cNvPr>
          <p:cNvSpPr txBox="1"/>
          <p:nvPr/>
        </p:nvSpPr>
        <p:spPr>
          <a:xfrm>
            <a:off x="6292047" y="1652212"/>
            <a:ext cx="356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Misal</a:t>
            </a:r>
            <a:r>
              <a:rPr lang="en-US" dirty="0">
                <a:solidFill>
                  <a:srgbClr val="FF0000"/>
                </a:solidFill>
              </a:rPr>
              <a:t> : UKAS, D</a:t>
            </a:r>
            <a:r>
              <a:rPr lang="id-ID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kk</a:t>
            </a:r>
            <a:r>
              <a:rPr lang="id-ID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id-ID" dirty="0">
                <a:solidFill>
                  <a:srgbClr val="FF0000"/>
                </a:solidFill>
              </a:rPr>
              <a:t>JAS-ANZ, </a:t>
            </a:r>
            <a:r>
              <a:rPr lang="en-US" dirty="0">
                <a:solidFill>
                  <a:srgbClr val="FF0000"/>
                </a:solidFill>
              </a:rPr>
              <a:t>KAN, </a:t>
            </a:r>
            <a:r>
              <a:rPr lang="en-US" dirty="0" err="1">
                <a:solidFill>
                  <a:srgbClr val="FF0000"/>
                </a:solidFill>
              </a:rPr>
              <a:t>dll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C235D-20DC-4B6F-B1BF-CC77DD0029C8}"/>
              </a:ext>
            </a:extLst>
          </p:cNvPr>
          <p:cNvSpPr txBox="1"/>
          <p:nvPr/>
        </p:nvSpPr>
        <p:spPr>
          <a:xfrm>
            <a:off x="4766154" y="2229927"/>
            <a:ext cx="127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Akreditasi</a:t>
            </a:r>
            <a:endParaRPr lang="en-ID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98BCFE-009A-4D12-9ED8-D81DD7E66FFE}"/>
              </a:ext>
            </a:extLst>
          </p:cNvPr>
          <p:cNvSpPr txBox="1"/>
          <p:nvPr/>
        </p:nvSpPr>
        <p:spPr>
          <a:xfrm>
            <a:off x="4762698" y="3322755"/>
            <a:ext cx="243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Sertifikasi</a:t>
            </a:r>
            <a:r>
              <a:rPr lang="en-US" sz="1600" dirty="0">
                <a:solidFill>
                  <a:srgbClr val="FF0000"/>
                </a:solidFill>
              </a:rPr>
              <a:t>                             (</a:t>
            </a:r>
            <a:r>
              <a:rPr lang="en-US" sz="1200" b="1" dirty="0"/>
              <a:t>Extrinsic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3)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19C4CE-D07B-48B3-B2E4-552FB89496F0}"/>
              </a:ext>
            </a:extLst>
          </p:cNvPr>
          <p:cNvSpPr txBox="1"/>
          <p:nvPr/>
        </p:nvSpPr>
        <p:spPr>
          <a:xfrm>
            <a:off x="4766468" y="4720713"/>
            <a:ext cx="259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Supplier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0F2EFB-D7AD-435D-8F9E-545B46E82C25}"/>
              </a:ext>
            </a:extLst>
          </p:cNvPr>
          <p:cNvSpPr/>
          <p:nvPr/>
        </p:nvSpPr>
        <p:spPr>
          <a:xfrm>
            <a:off x="561313" y="3903483"/>
            <a:ext cx="1859274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Customer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BC71BD-6544-4516-823E-FC8D1F760F7C}"/>
              </a:ext>
            </a:extLst>
          </p:cNvPr>
          <p:cNvCxnSpPr>
            <a:cxnSpLocks/>
          </p:cNvCxnSpPr>
          <p:nvPr/>
        </p:nvCxnSpPr>
        <p:spPr>
          <a:xfrm>
            <a:off x="2484755" y="4210196"/>
            <a:ext cx="93697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D4981F-8645-45F9-9EDC-2B0FFE6A33BE}"/>
              </a:ext>
            </a:extLst>
          </p:cNvPr>
          <p:cNvSpPr txBox="1"/>
          <p:nvPr/>
        </p:nvSpPr>
        <p:spPr>
          <a:xfrm>
            <a:off x="2095161" y="4459058"/>
            <a:ext cx="152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Customer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C4BF9-8192-42AB-969B-EEF5E26A384D}"/>
              </a:ext>
            </a:extLst>
          </p:cNvPr>
          <p:cNvSpPr txBox="1"/>
          <p:nvPr/>
        </p:nvSpPr>
        <p:spPr>
          <a:xfrm>
            <a:off x="6292047" y="2610616"/>
            <a:ext cx="361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Misal</a:t>
            </a:r>
            <a:r>
              <a:rPr lang="en-US" dirty="0">
                <a:solidFill>
                  <a:srgbClr val="FF0000"/>
                </a:solidFill>
              </a:rPr>
              <a:t> : Sai Global, SGS, </a:t>
            </a:r>
            <a:r>
              <a:rPr lang="en-US" dirty="0" err="1">
                <a:solidFill>
                  <a:srgbClr val="FF0000"/>
                </a:solidFill>
              </a:rPr>
              <a:t>Tuv</a:t>
            </a:r>
            <a:r>
              <a:rPr lang="en-US" dirty="0">
                <a:solidFill>
                  <a:srgbClr val="FF0000"/>
                </a:solidFill>
              </a:rPr>
              <a:t> (Nord, </a:t>
            </a:r>
            <a:r>
              <a:rPr lang="en-US" dirty="0" err="1">
                <a:solidFill>
                  <a:srgbClr val="FF0000"/>
                </a:solidFill>
              </a:rPr>
              <a:t>Rheinland</a:t>
            </a:r>
            <a:r>
              <a:rPr lang="en-US" dirty="0">
                <a:solidFill>
                  <a:srgbClr val="FF0000"/>
                </a:solidFill>
              </a:rPr>
              <a:t>, Sud), URS, </a:t>
            </a:r>
            <a:r>
              <a:rPr lang="en-US" dirty="0" err="1">
                <a:solidFill>
                  <a:srgbClr val="FF0000"/>
                </a:solidFill>
              </a:rPr>
              <a:t>Sucofindo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dll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D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DF38431-77D7-4534-BFC0-35A37A0F9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953000"/>
            <a:ext cx="2400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7" grpId="0" animBg="1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1073494" cy="68580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73125"/>
            <a:endParaRPr lang="id-ID" sz="3100" b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1424608" y="188640"/>
            <a:ext cx="7998745" cy="6404156"/>
            <a:chOff x="815" y="59"/>
            <a:chExt cx="5258" cy="4250"/>
          </a:xfrm>
        </p:grpSpPr>
        <p:sp>
          <p:nvSpPr>
            <p:cNvPr id="35846" name="Oval 28"/>
            <p:cNvSpPr>
              <a:spLocks noChangeArrowheads="1"/>
            </p:cNvSpPr>
            <p:nvPr/>
          </p:nvSpPr>
          <p:spPr bwMode="auto">
            <a:xfrm>
              <a:off x="2120" y="1026"/>
              <a:ext cx="2090" cy="1452"/>
            </a:xfrm>
            <a:prstGeom prst="ellipse">
              <a:avLst/>
            </a:prstGeom>
            <a:solidFill>
              <a:schemeClr val="accent1">
                <a:alpha val="30980"/>
              </a:schemeClr>
            </a:solidFill>
            <a:ln w="12700" cap="sq">
              <a:solidFill>
                <a:srgbClr val="CC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id-ID" sz="2000"/>
            </a:p>
          </p:txBody>
        </p:sp>
        <p:sp>
          <p:nvSpPr>
            <p:cNvPr id="35847" name="Text Box 3"/>
            <p:cNvSpPr txBox="1">
              <a:spLocks noChangeArrowheads="1"/>
            </p:cNvSpPr>
            <p:nvPr/>
          </p:nvSpPr>
          <p:spPr bwMode="auto">
            <a:xfrm>
              <a:off x="2198" y="1178"/>
              <a:ext cx="1967" cy="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Audit: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proses yang </a:t>
              </a:r>
              <a:r>
                <a:rPr lang="en-US" sz="1400" b="0" dirty="0" err="1">
                  <a:latin typeface="Times New Roman" pitchFamily="18" charset="0"/>
                </a:rPr>
                <a:t>sistematik</a:t>
              </a:r>
              <a:r>
                <a:rPr lang="en-US" sz="1400" b="0" dirty="0">
                  <a:latin typeface="Times New Roman" pitchFamily="18" charset="0"/>
                </a:rPr>
                <a:t>, </a:t>
              </a:r>
              <a:r>
                <a:rPr lang="en-US" sz="1400" b="0" dirty="0" err="1">
                  <a:latin typeface="Times New Roman" pitchFamily="18" charset="0"/>
                </a:rPr>
                <a:t>independen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terdokumentasi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memperoleh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bukti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mengevaluasinya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secara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objektif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menentukan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sejauh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mana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dipenuhi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48" name="Text Box 4"/>
            <p:cNvSpPr txBox="1">
              <a:spLocks noChangeArrowheads="1"/>
            </p:cNvSpPr>
            <p:nvPr/>
          </p:nvSpPr>
          <p:spPr bwMode="auto">
            <a:xfrm>
              <a:off x="4512" y="1211"/>
              <a:ext cx="1490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Temuan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Hasil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evaluasi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bukti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dibandingkan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dengan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49" name="Text Box 5"/>
            <p:cNvSpPr txBox="1">
              <a:spLocks noChangeArrowheads="1"/>
            </p:cNvSpPr>
            <p:nvPr/>
          </p:nvSpPr>
          <p:spPr bwMode="auto">
            <a:xfrm>
              <a:off x="4440" y="2186"/>
              <a:ext cx="163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Bukti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Rekaman</a:t>
              </a:r>
              <a:r>
                <a:rPr lang="en-US" sz="1400" b="0" dirty="0">
                  <a:latin typeface="Times New Roman" pitchFamily="18" charset="0"/>
                </a:rPr>
                <a:t>/</a:t>
              </a:r>
              <a:r>
                <a:rPr lang="en-US" sz="1400" b="0" dirty="0" err="1">
                  <a:latin typeface="Times New Roman" pitchFamily="18" charset="0"/>
                </a:rPr>
                <a:t>catatan</a:t>
              </a:r>
              <a:r>
                <a:rPr lang="en-US" sz="1400" b="0" dirty="0">
                  <a:latin typeface="Times New Roman" pitchFamily="18" charset="0"/>
                </a:rPr>
                <a:t>, </a:t>
              </a:r>
              <a:r>
                <a:rPr lang="en-US" sz="1400" b="0" dirty="0" err="1">
                  <a:latin typeface="Times New Roman" pitchFamily="18" charset="0"/>
                </a:rPr>
                <a:t>pernyataan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fakta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informasi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lainnya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terkait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dengan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dapat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diverifikasi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0" name="Text Box 6"/>
            <p:cNvSpPr txBox="1">
              <a:spLocks noChangeArrowheads="1"/>
            </p:cNvSpPr>
            <p:nvPr/>
          </p:nvSpPr>
          <p:spPr bwMode="auto">
            <a:xfrm>
              <a:off x="4487" y="3321"/>
              <a:ext cx="1490" cy="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Kesimpulan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Hasil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suatu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disampaikan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oleh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tim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setelah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mempertimbangkan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tujuan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seluruh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temuan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1" name="Text Box 7"/>
            <p:cNvSpPr txBox="1">
              <a:spLocks noChangeArrowheads="1"/>
            </p:cNvSpPr>
            <p:nvPr/>
          </p:nvSpPr>
          <p:spPr bwMode="auto">
            <a:xfrm>
              <a:off x="2507" y="2522"/>
              <a:ext cx="1393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Tim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Satu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lebih</a:t>
              </a:r>
              <a:r>
                <a:rPr lang="en-US" sz="1400" b="0" dirty="0">
                  <a:latin typeface="Times New Roman" pitchFamily="18" charset="0"/>
                </a:rPr>
                <a:t> auditor yang </a:t>
              </a:r>
              <a:r>
                <a:rPr lang="en-US" sz="1400" b="0" dirty="0" err="1">
                  <a:latin typeface="Times New Roman" pitchFamily="18" charset="0"/>
                </a:rPr>
                <a:t>melakukan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2" name="Text Box 8"/>
            <p:cNvSpPr txBox="1">
              <a:spLocks noChangeArrowheads="1"/>
            </p:cNvSpPr>
            <p:nvPr/>
          </p:nvSpPr>
          <p:spPr bwMode="auto">
            <a:xfrm>
              <a:off x="2519" y="3448"/>
              <a:ext cx="1392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Auditor: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Orang yang memiliki kompetensi untuk melakukan audit</a:t>
              </a:r>
            </a:p>
          </p:txBody>
        </p:sp>
        <p:sp>
          <p:nvSpPr>
            <p:cNvPr id="35853" name="Text Box 9"/>
            <p:cNvSpPr txBox="1">
              <a:spLocks noChangeArrowheads="1"/>
            </p:cNvSpPr>
            <p:nvPr/>
          </p:nvSpPr>
          <p:spPr bwMode="auto">
            <a:xfrm>
              <a:off x="815" y="3314"/>
              <a:ext cx="139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Technical Expert: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Orang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memiliki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pengetahuan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keahlian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khusus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terhadap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subyek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diaudit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4" name="Text Box 10"/>
            <p:cNvSpPr txBox="1">
              <a:spLocks noChangeArrowheads="1"/>
            </p:cNvSpPr>
            <p:nvPr/>
          </p:nvSpPr>
          <p:spPr bwMode="auto">
            <a:xfrm>
              <a:off x="815" y="2323"/>
              <a:ext cx="139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Kriteria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Seperangkat kebijakan, prosedur atau persyaratan yang digunakan sebagai acuan audit</a:t>
              </a:r>
            </a:p>
          </p:txBody>
        </p:sp>
        <p:sp>
          <p:nvSpPr>
            <p:cNvPr id="35855" name="Text Box 11"/>
            <p:cNvSpPr txBox="1">
              <a:spLocks noChangeArrowheads="1"/>
            </p:cNvSpPr>
            <p:nvPr/>
          </p:nvSpPr>
          <p:spPr bwMode="auto">
            <a:xfrm>
              <a:off x="815" y="192"/>
              <a:ext cx="1393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Klien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Organisasi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orang yang </a:t>
              </a:r>
              <a:r>
                <a:rPr lang="en-US" sz="1400" b="0" dirty="0" err="1">
                  <a:latin typeface="Times New Roman" pitchFamily="18" charset="0"/>
                </a:rPr>
                <a:t>meminta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pelaksanaan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6" name="Text Box 12"/>
            <p:cNvSpPr txBox="1">
              <a:spLocks noChangeArrowheads="1"/>
            </p:cNvSpPr>
            <p:nvPr/>
          </p:nvSpPr>
          <p:spPr bwMode="auto">
            <a:xfrm>
              <a:off x="2399" y="59"/>
              <a:ext cx="1632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Program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Sekumpulan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rencana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direncanakan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dalam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waktu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tertentu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diarahkan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maksud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tertentu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7" name="Text Box 13"/>
            <p:cNvSpPr txBox="1">
              <a:spLocks noChangeArrowheads="1"/>
            </p:cNvSpPr>
            <p:nvPr/>
          </p:nvSpPr>
          <p:spPr bwMode="auto">
            <a:xfrm>
              <a:off x="4441" y="240"/>
              <a:ext cx="1391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Auditee: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Organisasi atau orang yang diaudit</a:t>
              </a:r>
            </a:p>
          </p:txBody>
        </p:sp>
        <p:sp>
          <p:nvSpPr>
            <p:cNvPr id="35858" name="Line 14"/>
            <p:cNvSpPr>
              <a:spLocks noChangeShapeType="1"/>
            </p:cNvSpPr>
            <p:nvPr/>
          </p:nvSpPr>
          <p:spPr bwMode="auto">
            <a:xfrm flipH="1" flipV="1">
              <a:off x="1921" y="720"/>
              <a:ext cx="575" cy="57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59" name="Line 15"/>
            <p:cNvSpPr>
              <a:spLocks noChangeShapeType="1"/>
            </p:cNvSpPr>
            <p:nvPr/>
          </p:nvSpPr>
          <p:spPr bwMode="auto">
            <a:xfrm flipH="1" flipV="1">
              <a:off x="3163" y="904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0" name="Line 16"/>
            <p:cNvSpPr>
              <a:spLocks noChangeShapeType="1"/>
            </p:cNvSpPr>
            <p:nvPr/>
          </p:nvSpPr>
          <p:spPr bwMode="auto">
            <a:xfrm flipH="1" flipV="1">
              <a:off x="4162" y="1776"/>
              <a:ext cx="336" cy="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1" name="Line 17"/>
            <p:cNvSpPr>
              <a:spLocks noChangeShapeType="1"/>
            </p:cNvSpPr>
            <p:nvPr/>
          </p:nvSpPr>
          <p:spPr bwMode="auto">
            <a:xfrm flipV="1">
              <a:off x="3936" y="720"/>
              <a:ext cx="576" cy="57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2" name="Line 18"/>
            <p:cNvSpPr>
              <a:spLocks noChangeShapeType="1"/>
            </p:cNvSpPr>
            <p:nvPr/>
          </p:nvSpPr>
          <p:spPr bwMode="auto">
            <a:xfrm flipH="1" flipV="1">
              <a:off x="3182" y="2256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3" name="Line 19"/>
            <p:cNvSpPr>
              <a:spLocks noChangeShapeType="1"/>
            </p:cNvSpPr>
            <p:nvPr/>
          </p:nvSpPr>
          <p:spPr bwMode="auto">
            <a:xfrm flipH="1" flipV="1">
              <a:off x="3164" y="3101"/>
              <a:ext cx="4" cy="355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4" name="Line 20"/>
            <p:cNvSpPr>
              <a:spLocks noChangeShapeType="1"/>
            </p:cNvSpPr>
            <p:nvPr/>
          </p:nvSpPr>
          <p:spPr bwMode="auto">
            <a:xfrm flipH="1" flipV="1">
              <a:off x="5264" y="1929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5" name="Line 21"/>
            <p:cNvSpPr>
              <a:spLocks noChangeShapeType="1"/>
            </p:cNvSpPr>
            <p:nvPr/>
          </p:nvSpPr>
          <p:spPr bwMode="auto">
            <a:xfrm flipH="1" flipV="1">
              <a:off x="5232" y="3024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6" name="Line 22"/>
            <p:cNvSpPr>
              <a:spLocks noChangeShapeType="1"/>
            </p:cNvSpPr>
            <p:nvPr/>
          </p:nvSpPr>
          <p:spPr bwMode="auto">
            <a:xfrm flipH="1" flipV="1">
              <a:off x="2159" y="3744"/>
              <a:ext cx="33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stealth" w="sm" len="sm"/>
              <a:tailEnd type="stealth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7" name="Line 23"/>
            <p:cNvSpPr>
              <a:spLocks noChangeShapeType="1"/>
            </p:cNvSpPr>
            <p:nvPr/>
          </p:nvSpPr>
          <p:spPr bwMode="auto">
            <a:xfrm flipV="1">
              <a:off x="2112" y="2976"/>
              <a:ext cx="504" cy="432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8" name="Line 24"/>
            <p:cNvSpPr>
              <a:spLocks noChangeShapeType="1"/>
            </p:cNvSpPr>
            <p:nvPr/>
          </p:nvSpPr>
          <p:spPr bwMode="auto">
            <a:xfrm flipV="1">
              <a:off x="1584" y="1842"/>
              <a:ext cx="582" cy="462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832" y="1008"/>
              <a:ext cx="1089" cy="907"/>
              <a:chOff x="806" y="935"/>
              <a:chExt cx="1088" cy="907"/>
            </a:xfrm>
          </p:grpSpPr>
          <p:pic>
            <p:nvPicPr>
              <p:cNvPr id="35870" name="Picture 26" descr="working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06" y="935"/>
                <a:ext cx="1088" cy="885"/>
              </a:xfrm>
              <a:prstGeom prst="rect">
                <a:avLst/>
              </a:prstGeom>
              <a:solidFill>
                <a:srgbClr val="0033CC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871" name="Rectangle 27"/>
              <p:cNvSpPr>
                <a:spLocks noChangeArrowheads="1"/>
              </p:cNvSpPr>
              <p:nvPr/>
            </p:nvSpPr>
            <p:spPr bwMode="auto">
              <a:xfrm>
                <a:off x="806" y="1706"/>
                <a:ext cx="1088" cy="136"/>
              </a:xfrm>
              <a:prstGeom prst="rect">
                <a:avLst/>
              </a:prstGeom>
              <a:solidFill>
                <a:srgbClr val="FFFFFF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id-ID" sz="2000"/>
              </a:p>
            </p:txBody>
          </p:sp>
        </p:grpSp>
      </p:grpSp>
      <p:sp>
        <p:nvSpPr>
          <p:cNvPr id="33" name="Rectangle 32"/>
          <p:cNvSpPr/>
          <p:nvPr/>
        </p:nvSpPr>
        <p:spPr>
          <a:xfrm>
            <a:off x="0" y="0"/>
            <a:ext cx="1023910" cy="685800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AidaSerif" pitchFamily="2" charset="0"/>
              </a:rPr>
              <a:t>KONSEP AUDIT ISO 19011:201</a:t>
            </a:r>
            <a:r>
              <a:rPr lang="id-ID" sz="3200" dirty="0">
                <a:latin typeface="AidaSerif" pitchFamily="2" charset="0"/>
              </a:rPr>
              <a:t>8</a:t>
            </a:r>
            <a:endParaRPr lang="en-US" sz="3200" dirty="0">
              <a:latin typeface="AidaSerif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9D87C-A8D8-497B-A734-2B4EAEF6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3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17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833620" y="-36242"/>
            <a:ext cx="77217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ISO 19011-2018</a:t>
            </a:r>
          </a:p>
          <a:p>
            <a:pPr algn="ctr"/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Pasal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4 : </a:t>
            </a:r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Prinsip-Prinsip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Audit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920" r="-1"/>
          <a:stretch/>
        </p:blipFill>
        <p:spPr>
          <a:xfrm>
            <a:off x="44246" y="-36242"/>
            <a:ext cx="3252570" cy="6584277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199815" y="839008"/>
            <a:ext cx="7721737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u="sng" dirty="0">
                <a:latin typeface="Calibri" panose="020F0502020204030204" pitchFamily="34" charset="0"/>
              </a:rPr>
              <a:t>a.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Etika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Aft>
                <a:spcPts val="1200"/>
              </a:spcAft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Dasar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profesionalisme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antara</a:t>
            </a:r>
            <a:r>
              <a:rPr lang="en-US" sz="1600" b="1" i="1" dirty="0">
                <a:latin typeface="Calibri" panose="020F0502020204030204" pitchFamily="34" charset="0"/>
              </a:rPr>
              <a:t> lain </a:t>
            </a:r>
            <a:r>
              <a:rPr lang="en-US" sz="1600" b="1" i="1" dirty="0" err="1">
                <a:latin typeface="Calibri" panose="020F0502020204030204" pitchFamily="34" charset="0"/>
              </a:rPr>
              <a:t>Kepercayaan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Integritas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Memegang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Kerahasiaan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Kebijaksanaan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/>
            <a:r>
              <a:rPr lang="en-US" sz="1600" b="1" u="sng" dirty="0">
                <a:latin typeface="Calibri" panose="020F0502020204030204" pitchFamily="34" charset="0"/>
              </a:rPr>
              <a:t>b. </a:t>
            </a:r>
            <a:r>
              <a:rPr lang="en-US" sz="1600" b="1" u="sng" dirty="0" err="1">
                <a:latin typeface="Calibri" panose="020F0502020204030204" pitchFamily="34" charset="0"/>
              </a:rPr>
              <a:t>Kejujuran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dalam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Penyampaian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Aft>
                <a:spcPts val="1200"/>
              </a:spcAft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Kewajiban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melaporkan</a:t>
            </a:r>
            <a:r>
              <a:rPr lang="en-US" sz="1600" b="1" i="1" dirty="0">
                <a:latin typeface="Calibri" panose="020F0502020204030204" pitchFamily="34" charset="0"/>
              </a:rPr>
              <a:t> yang </a:t>
            </a:r>
            <a:r>
              <a:rPr lang="en-US" sz="1600" b="1" i="1" dirty="0" err="1">
                <a:latin typeface="Calibri" panose="020F0502020204030204" pitchFamily="34" charset="0"/>
              </a:rPr>
              <a:t>sebenarnya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tepat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/>
            <a:r>
              <a:rPr lang="en-US" sz="1600" b="1" u="sng" dirty="0">
                <a:latin typeface="Calibri" panose="020F0502020204030204" pitchFamily="34" charset="0"/>
              </a:rPr>
              <a:t>c. </a:t>
            </a:r>
            <a:r>
              <a:rPr lang="en-US" sz="1600" b="1" u="sng" dirty="0" err="1">
                <a:latin typeface="Calibri" panose="020F0502020204030204" pitchFamily="34" charset="0"/>
              </a:rPr>
              <a:t>Rahasia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Aft>
                <a:spcPts val="1200"/>
              </a:spcAft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M</a:t>
            </a:r>
            <a:r>
              <a:rPr lang="en-US" sz="1600" b="1" i="1" dirty="0" err="1">
                <a:latin typeface="Calibri" panose="020F0502020204030204" pitchFamily="34" charset="0"/>
              </a:rPr>
              <a:t>enjaga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 err="1">
                <a:latin typeface="Calibri" panose="020F0502020204030204" pitchFamily="34" charset="0"/>
              </a:rPr>
              <a:t>sia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>
                <a:latin typeface="Calibri" panose="020F0502020204030204" pitchFamily="34" charset="0"/>
              </a:rPr>
              <a:t>n </a:t>
            </a:r>
            <a:r>
              <a:rPr lang="en-US" sz="1600" b="1" i="1" dirty="0" err="1">
                <a:latin typeface="Calibri" panose="020F0502020204030204" pitchFamily="34" charset="0"/>
              </a:rPr>
              <a:t>informasi</a:t>
            </a:r>
            <a:endParaRPr lang="en-US" sz="1600" b="1" dirty="0">
              <a:latin typeface="Calibri" panose="020F0502020204030204" pitchFamily="34" charset="0"/>
            </a:endParaRPr>
          </a:p>
          <a:p>
            <a:pPr marL="342900" indent="-342900"/>
            <a:r>
              <a:rPr lang="en-US" sz="1600" b="1" u="sng" dirty="0">
                <a:latin typeface="Calibri" panose="020F0502020204030204" pitchFamily="34" charset="0"/>
              </a:rPr>
              <a:t>d.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Nilai-nilai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Profesionalisme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Aft>
                <a:spcPts val="1200"/>
              </a:spcAft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Menerapkan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ketepatan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pengambilan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keputusan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pada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pelaksanaan</a:t>
            </a:r>
            <a:r>
              <a:rPr lang="en-US" sz="1600" b="1" i="1" dirty="0">
                <a:latin typeface="Calibri" panose="020F0502020204030204" pitchFamily="34" charset="0"/>
              </a:rPr>
              <a:t> audit</a:t>
            </a:r>
          </a:p>
          <a:p>
            <a:pPr marL="342900" indent="-342900"/>
            <a:r>
              <a:rPr lang="en-US" sz="1600" b="1" u="sng" dirty="0">
                <a:latin typeface="Calibri" panose="020F0502020204030204" pitchFamily="34" charset="0"/>
              </a:rPr>
              <a:t>e. </a:t>
            </a:r>
            <a:r>
              <a:rPr lang="en-US" sz="1600" b="1" u="sng" dirty="0" err="1">
                <a:latin typeface="Calibri" panose="020F0502020204030204" pitchFamily="34" charset="0"/>
              </a:rPr>
              <a:t>Independen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</a:p>
          <a:p>
            <a:pPr marL="342900" indent="-342900">
              <a:spcAft>
                <a:spcPts val="1200"/>
              </a:spcAft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Objektif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terhindar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dari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konflik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kepentingan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/>
            <a:r>
              <a:rPr lang="en-US" sz="1600" b="1" u="sng" dirty="0">
                <a:latin typeface="Calibri" panose="020F0502020204030204" pitchFamily="34" charset="0"/>
              </a:rPr>
              <a:t>f. </a:t>
            </a:r>
            <a:r>
              <a:rPr lang="en-US" sz="1600" b="1" u="sng" dirty="0" err="1">
                <a:latin typeface="Calibri" panose="020F0502020204030204" pitchFamily="34" charset="0"/>
              </a:rPr>
              <a:t>Bukti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berdasarkan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Fakta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Aft>
                <a:spcPts val="1200"/>
              </a:spcAft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Metoda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rasional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mencapai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kesimpulan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dipercaya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proses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sistematis</a:t>
            </a:r>
            <a:r>
              <a:rPr lang="en-US" sz="1600" b="1" i="1" dirty="0">
                <a:latin typeface="Calibri" panose="020F0502020204030204" pitchFamily="34" charset="0"/>
              </a:rPr>
              <a:t>. </a:t>
            </a:r>
            <a:r>
              <a:rPr lang="en-US" sz="1600" b="1" i="1" dirty="0" err="1">
                <a:latin typeface="Calibri" panose="020F0502020204030204" pitchFamily="34" charset="0"/>
              </a:rPr>
              <a:t>Bukti</a:t>
            </a:r>
            <a:r>
              <a:rPr lang="en-US" sz="1600" b="1" i="1" dirty="0">
                <a:latin typeface="Calibri" panose="020F0502020204030204" pitchFamily="34" charset="0"/>
              </a:rPr>
              <a:t> Audit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diverifikasi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/>
            <a:r>
              <a:rPr lang="en-US" sz="1600" b="1" i="1" u="sng" dirty="0">
                <a:latin typeface="Calibri" panose="020F0502020204030204" pitchFamily="34" charset="0"/>
              </a:rPr>
              <a:t>g. </a:t>
            </a:r>
            <a:r>
              <a:rPr lang="en-US" sz="1600" b="1" i="1" u="sng" dirty="0" err="1">
                <a:latin typeface="Calibri" panose="020F0502020204030204" pitchFamily="34" charset="0"/>
              </a:rPr>
              <a:t>Pendekatan</a:t>
            </a:r>
            <a:r>
              <a:rPr lang="en-US" sz="1600" b="1" i="1" u="sng" dirty="0">
                <a:latin typeface="Calibri" panose="020F0502020204030204" pitchFamily="34" charset="0"/>
              </a:rPr>
              <a:t> R</a:t>
            </a:r>
            <a:r>
              <a:rPr lang="id-ID" sz="1600" b="1" i="1" u="sng" dirty="0">
                <a:latin typeface="Calibri" panose="020F0502020204030204" pitchFamily="34" charset="0"/>
              </a:rPr>
              <a:t>i</a:t>
            </a:r>
            <a:r>
              <a:rPr lang="en-US" sz="1600" b="1" i="1" u="sng" dirty="0" err="1">
                <a:latin typeface="Calibri" panose="020F0502020204030204" pitchFamily="34" charset="0"/>
              </a:rPr>
              <a:t>siko</a:t>
            </a:r>
            <a:r>
              <a:rPr lang="en-US" sz="1600" b="1" i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Aft>
                <a:spcPts val="1200"/>
              </a:spcAft>
            </a:pPr>
            <a:r>
              <a:rPr lang="en-US" sz="1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 Melakukan audit dengan mempertimbangkan risiko dan peluang, audit fokus tehadap hal-hal yang signifikan terhadap pencapaian tujuan audit</a:t>
            </a:r>
            <a:endParaRPr lang="en-US" sz="16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4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8D4444-65BC-4674-B467-9E0D1DF5792C}"/>
              </a:ext>
            </a:extLst>
          </p:cNvPr>
          <p:cNvSpPr/>
          <p:nvPr/>
        </p:nvSpPr>
        <p:spPr>
          <a:xfrm>
            <a:off x="1605752" y="220349"/>
            <a:ext cx="669449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/>
                <a:latin typeface="Impact" panose="020B0806030902050204" pitchFamily="34" charset="0"/>
              </a:rPr>
              <a:t>EVOLUSI STANDAR PANDUAN AUDIT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1292DB-8BC1-4ED2-AD4A-4501E0B9AEAC}"/>
              </a:ext>
            </a:extLst>
          </p:cNvPr>
          <p:cNvGrpSpPr/>
          <p:nvPr/>
        </p:nvGrpSpPr>
        <p:grpSpPr>
          <a:xfrm>
            <a:off x="1057367" y="1228299"/>
            <a:ext cx="7867131" cy="5131558"/>
            <a:chOff x="676366" y="1228299"/>
            <a:chExt cx="7867131" cy="51315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EF78D2-93E6-45FB-901C-432F5EB43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66" y="1228299"/>
              <a:ext cx="7867131" cy="513155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5B3C70-2630-45C1-A00D-B4B5222DB2CA}"/>
                </a:ext>
              </a:extLst>
            </p:cNvPr>
            <p:cNvSpPr/>
            <p:nvPr/>
          </p:nvSpPr>
          <p:spPr>
            <a:xfrm>
              <a:off x="676366" y="2756848"/>
              <a:ext cx="1534571" cy="805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0DE8CA-7AD3-4439-9D5F-9EF0EEE147F6}"/>
                </a:ext>
              </a:extLst>
            </p:cNvPr>
            <p:cNvSpPr/>
            <p:nvPr/>
          </p:nvSpPr>
          <p:spPr>
            <a:xfrm>
              <a:off x="6927037" y="2756848"/>
              <a:ext cx="1534571" cy="805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E08ED-F97B-48A8-A6D6-2722A0F7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E8AA3F-93E6-418F-ADF2-6BDC8FE2670B}" type="slidenum">
              <a:rPr lang="en-ID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1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AD9B16-F93E-402A-BD8F-0CCF5EA0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TAHAPAN INTERNAL AUDIT</a:t>
            </a:r>
            <a:endParaRPr lang="en-ID" b="1" u="sng" dirty="0"/>
          </a:p>
        </p:txBody>
      </p:sp>
      <p:sp>
        <p:nvSpPr>
          <p:cNvPr id="5" name="Flowchart: Or 4">
            <a:extLst>
              <a:ext uri="{FF2B5EF4-FFF2-40B4-BE49-F238E27FC236}">
                <a16:creationId xmlns:a16="http://schemas.microsoft.com/office/drawing/2014/main" id="{7023A361-5476-4471-807C-8375BAEA1583}"/>
              </a:ext>
            </a:extLst>
          </p:cNvPr>
          <p:cNvSpPr/>
          <p:nvPr/>
        </p:nvSpPr>
        <p:spPr>
          <a:xfrm>
            <a:off x="4548414" y="2975430"/>
            <a:ext cx="2971800" cy="2819400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266700" h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EEC42-EFAA-455C-BBC6-5D21CEB41639}"/>
              </a:ext>
            </a:extLst>
          </p:cNvPr>
          <p:cNvSpPr txBox="1"/>
          <p:nvPr/>
        </p:nvSpPr>
        <p:spPr>
          <a:xfrm>
            <a:off x="6934405" y="3224043"/>
            <a:ext cx="231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PERENCANAAN</a:t>
            </a:r>
          </a:p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AUDIT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6B2AA-213B-497A-BCBD-0332B08A006C}"/>
              </a:ext>
            </a:extLst>
          </p:cNvPr>
          <p:cNvSpPr txBox="1"/>
          <p:nvPr/>
        </p:nvSpPr>
        <p:spPr>
          <a:xfrm>
            <a:off x="7097564" y="5020772"/>
            <a:ext cx="161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PELAKSANAAN</a:t>
            </a:r>
          </a:p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AUDIT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668E9-14BF-4E45-9465-8051ED578258}"/>
              </a:ext>
            </a:extLst>
          </p:cNvPr>
          <p:cNvSpPr txBox="1"/>
          <p:nvPr/>
        </p:nvSpPr>
        <p:spPr>
          <a:xfrm>
            <a:off x="3073781" y="409399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</a:rPr>
              <a:t>FOLLOW UP</a:t>
            </a:r>
          </a:p>
          <a:p>
            <a:pPr>
              <a:defRPr/>
            </a:pPr>
            <a:r>
              <a:rPr lang="en-US" b="1" dirty="0">
                <a:solidFill>
                  <a:prstClr val="black"/>
                </a:solidFill>
              </a:rPr>
              <a:t>AUDIT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B291B-A21A-4877-A5CA-490E934B53F9}"/>
              </a:ext>
            </a:extLst>
          </p:cNvPr>
          <p:cNvSpPr txBox="1"/>
          <p:nvPr/>
        </p:nvSpPr>
        <p:spPr>
          <a:xfrm>
            <a:off x="6339114" y="3280997"/>
            <a:ext cx="593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F1911-8B7D-4586-8357-0F4E0540CCC1}"/>
              </a:ext>
            </a:extLst>
          </p:cNvPr>
          <p:cNvSpPr txBox="1"/>
          <p:nvPr/>
        </p:nvSpPr>
        <p:spPr>
          <a:xfrm>
            <a:off x="6339114" y="4512941"/>
            <a:ext cx="670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EF6D-CC0F-4AEF-ABBB-050BCC350EE4}"/>
              </a:ext>
            </a:extLst>
          </p:cNvPr>
          <p:cNvSpPr txBox="1"/>
          <p:nvPr/>
        </p:nvSpPr>
        <p:spPr>
          <a:xfrm>
            <a:off x="5117063" y="4512941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1860A-85F5-49A8-87E1-2CBCE1AB8996}"/>
              </a:ext>
            </a:extLst>
          </p:cNvPr>
          <p:cNvSpPr txBox="1"/>
          <p:nvPr/>
        </p:nvSpPr>
        <p:spPr>
          <a:xfrm>
            <a:off x="5117062" y="3280996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4D105-DD1B-4995-80BB-91521106D4FD}"/>
              </a:ext>
            </a:extLst>
          </p:cNvPr>
          <p:cNvSpPr txBox="1"/>
          <p:nvPr/>
        </p:nvSpPr>
        <p:spPr>
          <a:xfrm>
            <a:off x="486228" y="1371731"/>
            <a:ext cx="2543907" cy="1114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215" b="1" dirty="0">
                <a:solidFill>
                  <a:prstClr val="black"/>
                </a:solidFill>
                <a:latin typeface="Calibri"/>
              </a:rPr>
              <a:t>MENYUSUN PROGRAM AUDIT</a:t>
            </a:r>
          </a:p>
          <a:p>
            <a:pPr>
              <a:defRPr/>
            </a:pPr>
            <a:r>
              <a:rPr lang="en-US" sz="2215" b="1" dirty="0">
                <a:solidFill>
                  <a:srgbClr val="FF0000"/>
                </a:solidFill>
                <a:latin typeface="Calibri"/>
              </a:rPr>
              <a:t>(NEW !)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6C80F3-8BF2-4898-8D2D-BE7D2C50C668}"/>
              </a:ext>
            </a:extLst>
          </p:cNvPr>
          <p:cNvSpPr/>
          <p:nvPr/>
        </p:nvSpPr>
        <p:spPr>
          <a:xfrm>
            <a:off x="2443842" y="2294690"/>
            <a:ext cx="6881586" cy="39890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1CD33136-6630-43B4-B76B-A5C633BBF344}"/>
              </a:ext>
            </a:extLst>
          </p:cNvPr>
          <p:cNvSpPr/>
          <p:nvPr/>
        </p:nvSpPr>
        <p:spPr>
          <a:xfrm rot="5400000">
            <a:off x="4223497" y="230582"/>
            <a:ext cx="609360" cy="3422303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134EF-4151-46F7-B5E4-E7BEB065F22C}"/>
              </a:ext>
            </a:extLst>
          </p:cNvPr>
          <p:cNvSpPr txBox="1"/>
          <p:nvPr/>
        </p:nvSpPr>
        <p:spPr>
          <a:xfrm>
            <a:off x="4643441" y="2471095"/>
            <a:ext cx="279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PROSES INTERNAL AUDIT</a:t>
            </a:r>
          </a:p>
        </p:txBody>
      </p:sp>
      <p:sp>
        <p:nvSpPr>
          <p:cNvPr id="17" name="Arrow: Bent 15">
            <a:extLst>
              <a:ext uri="{FF2B5EF4-FFF2-40B4-BE49-F238E27FC236}">
                <a16:creationId xmlns:a16="http://schemas.microsoft.com/office/drawing/2014/main" id="{CFF8534D-495A-49E1-A485-9EBA478BA374}"/>
              </a:ext>
            </a:extLst>
          </p:cNvPr>
          <p:cNvSpPr/>
          <p:nvPr/>
        </p:nvSpPr>
        <p:spPr>
          <a:xfrm rot="16200000">
            <a:off x="755340" y="2729712"/>
            <a:ext cx="1761731" cy="1372164"/>
          </a:xfrm>
          <a:prstGeom prst="bentArrow">
            <a:avLst>
              <a:gd name="adj1" fmla="val 15220"/>
              <a:gd name="adj2" fmla="val 12370"/>
              <a:gd name="adj3" fmla="val 19027"/>
              <a:gd name="adj4" fmla="val 22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E8C28E-959F-4EF9-97F7-D9B033D09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667"/>
            <a:ext cx="2400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0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6D8F-096B-4F78-A064-ECDB98866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986" y="193072"/>
            <a:ext cx="7280031" cy="797528"/>
          </a:xfrm>
        </p:spPr>
        <p:txBody>
          <a:bodyPr/>
          <a:lstStyle/>
          <a:p>
            <a:r>
              <a:rPr lang="en-US" b="1" u="sng" dirty="0"/>
              <a:t>AGENDA PELATIHAN</a:t>
            </a:r>
            <a:endParaRPr lang="en-ID" b="1" u="sng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877469F-386D-4EBC-919E-5F43A5F8A0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264618"/>
              </p:ext>
            </p:extLst>
          </p:nvPr>
        </p:nvGraphicFramePr>
        <p:xfrm>
          <a:off x="1635370" y="1051374"/>
          <a:ext cx="7280030" cy="31396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0593">
                  <a:extLst>
                    <a:ext uri="{9D8B030D-6E8A-4147-A177-3AD203B41FA5}">
                      <a16:colId xmlns:a16="http://schemas.microsoft.com/office/drawing/2014/main" val="3214953242"/>
                    </a:ext>
                  </a:extLst>
                </a:gridCol>
                <a:gridCol w="5569437">
                  <a:extLst>
                    <a:ext uri="{9D8B030D-6E8A-4147-A177-3AD203B41FA5}">
                      <a16:colId xmlns:a16="http://schemas.microsoft.com/office/drawing/2014/main" val="1013855093"/>
                    </a:ext>
                  </a:extLst>
                </a:gridCol>
              </a:tblGrid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Waktu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Aktivitas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048972262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09.30 – 09.45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Registration &amp; Opening Training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3932610238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09.45 – 10.00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Quiz SVL “</a:t>
                      </a:r>
                      <a:r>
                        <a:rPr lang="en-US" sz="1600" dirty="0" err="1"/>
                        <a:t>Apa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itu</a:t>
                      </a:r>
                      <a:r>
                        <a:rPr lang="en-US" sz="1600" dirty="0"/>
                        <a:t> Sistem”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1078710591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10.00 – 10.30</a:t>
                      </a:r>
                      <a:endParaRPr lang="en-ID" sz="1600" dirty="0"/>
                    </a:p>
                  </a:txBody>
                  <a:tcPr marL="77913" marR="77913" marT="38957" marB="38957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Basic Mindset &amp; Introduction of Internal Audit</a:t>
                      </a:r>
                      <a:endParaRPr lang="en-ID" sz="1600" dirty="0"/>
                    </a:p>
                  </a:txBody>
                  <a:tcPr marL="77913" marR="77913" marT="38957" marB="38957">
                    <a:solidFill>
                      <a:srgbClr val="FCD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523307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10.30 – 11.00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 Audit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807192630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11.00 – 12.00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Quiz </a:t>
                      </a:r>
                    </a:p>
                    <a:p>
                      <a:r>
                        <a:rPr lang="en-US" sz="1600" dirty="0"/>
                        <a:t>Refresh </a:t>
                      </a:r>
                      <a:r>
                        <a:rPr lang="en-US" sz="1600" dirty="0" err="1"/>
                        <a:t>Persyaratan</a:t>
                      </a:r>
                      <a:r>
                        <a:rPr lang="en-US" sz="1600" dirty="0"/>
                        <a:t> ISO 13485:2016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865934152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12.00 – 13.00</a:t>
                      </a:r>
                      <a:endParaRPr lang="en-ID" sz="1600" dirty="0"/>
                    </a:p>
                  </a:txBody>
                  <a:tcPr marL="77913" marR="77913" marT="38957" marB="3895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 S T I R A H A T</a:t>
                      </a:r>
                      <a:endParaRPr lang="en-ID" sz="1600" dirty="0"/>
                    </a:p>
                  </a:txBody>
                  <a:tcPr marL="77913" marR="77913" marT="38957" marB="38957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8480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13.00 – 15.00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Fase-1 </a:t>
                      </a:r>
                      <a:r>
                        <a:rPr lang="en-US" sz="1600" dirty="0" err="1"/>
                        <a:t>Perencanaan</a:t>
                      </a:r>
                      <a:r>
                        <a:rPr lang="en-US" sz="1600" dirty="0"/>
                        <a:t> Audit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706613814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15.00 – 15.30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Workshop Check List Audit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37542760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A2A07-BD2C-4A6A-99D9-E2E0EB8B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A2B31F-742F-45A4-B522-52C44B46EF6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E1DE0-EEF0-4F4A-A125-DC996AC3ADFC}"/>
              </a:ext>
            </a:extLst>
          </p:cNvPr>
          <p:cNvSpPr txBox="1"/>
          <p:nvPr/>
        </p:nvSpPr>
        <p:spPr>
          <a:xfrm>
            <a:off x="685801" y="1051374"/>
            <a:ext cx="880369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2" b="1" dirty="0"/>
              <a:t>1</a:t>
            </a:r>
            <a:r>
              <a:rPr lang="en-US" sz="1662" b="1" baseline="30000" dirty="0"/>
              <a:t>st</a:t>
            </a:r>
            <a:r>
              <a:rPr lang="en-US" sz="1662" b="1" dirty="0"/>
              <a:t> Day</a:t>
            </a:r>
            <a:endParaRPr lang="en-ID" sz="1662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514ABF-DF53-4B0C-92D6-23356D8D6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9193904"/>
              </p:ext>
            </p:extLst>
          </p:nvPr>
        </p:nvGraphicFramePr>
        <p:xfrm>
          <a:off x="1635369" y="4279345"/>
          <a:ext cx="7280030" cy="22522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0593">
                  <a:extLst>
                    <a:ext uri="{9D8B030D-6E8A-4147-A177-3AD203B41FA5}">
                      <a16:colId xmlns:a16="http://schemas.microsoft.com/office/drawing/2014/main" val="3214953242"/>
                    </a:ext>
                  </a:extLst>
                </a:gridCol>
                <a:gridCol w="5569437">
                  <a:extLst>
                    <a:ext uri="{9D8B030D-6E8A-4147-A177-3AD203B41FA5}">
                      <a16:colId xmlns:a16="http://schemas.microsoft.com/office/drawing/2014/main" val="1013855093"/>
                    </a:ext>
                  </a:extLst>
                </a:gridCol>
              </a:tblGrid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Waktu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Aktivitas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048972262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09.30 – 09.45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Registration &amp; Opening Training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3932610238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09.45 – 11.00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Fase-2 </a:t>
                      </a:r>
                      <a:r>
                        <a:rPr lang="en-US" sz="1600" dirty="0" err="1"/>
                        <a:t>Pelaksanaan</a:t>
                      </a:r>
                      <a:r>
                        <a:rPr lang="en-US" sz="1600" dirty="0"/>
                        <a:t> Audit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332306820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11.00 – 12.00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Workshop </a:t>
                      </a:r>
                      <a:r>
                        <a:rPr lang="en-US" sz="1600" dirty="0" err="1"/>
                        <a:t>Penulisan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temuan</a:t>
                      </a:r>
                      <a:r>
                        <a:rPr lang="en-US" sz="1600" dirty="0"/>
                        <a:t> audit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448052639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12.00 – 13.00</a:t>
                      </a:r>
                      <a:endParaRPr lang="en-ID" sz="1600" dirty="0"/>
                    </a:p>
                  </a:txBody>
                  <a:tcPr marL="77913" marR="77913" marT="38957" marB="3895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 S T I R A H A T</a:t>
                      </a:r>
                      <a:endParaRPr lang="en-ID" sz="1600" dirty="0"/>
                    </a:p>
                  </a:txBody>
                  <a:tcPr marL="77913" marR="77913" marT="38957" marB="38957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91000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13.00 – 14.00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Fase-3 Follow Up Audit 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807192630"/>
                  </a:ext>
                </a:extLst>
              </a:tr>
              <a:tr h="3170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14.00 – 16.00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Ujian</a:t>
                      </a:r>
                      <a:r>
                        <a:rPr lang="en-US" sz="1600" dirty="0"/>
                        <a:t> IQA ISO 13485:2016</a:t>
                      </a:r>
                      <a:endParaRPr lang="en-ID" sz="1600" dirty="0"/>
                    </a:p>
                  </a:txBody>
                  <a:tcPr marL="77913" marR="77913" marT="38957" marB="38957"/>
                </a:tc>
                <a:extLst>
                  <a:ext uri="{0D108BD9-81ED-4DB2-BD59-A6C34878D82A}">
                    <a16:rowId xmlns:a16="http://schemas.microsoft.com/office/drawing/2014/main" val="286593415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D82203-070B-40EB-92F8-D9BB2DCE26F7}"/>
              </a:ext>
            </a:extLst>
          </p:cNvPr>
          <p:cNvSpPr txBox="1"/>
          <p:nvPr/>
        </p:nvSpPr>
        <p:spPr>
          <a:xfrm>
            <a:off x="685800" y="4250913"/>
            <a:ext cx="926857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2" b="1" dirty="0"/>
              <a:t>2</a:t>
            </a:r>
            <a:r>
              <a:rPr lang="en-US" sz="1662" b="1" baseline="30000" dirty="0"/>
              <a:t>nd</a:t>
            </a:r>
            <a:r>
              <a:rPr lang="en-US" sz="1662" b="1" dirty="0"/>
              <a:t> Day</a:t>
            </a:r>
            <a:endParaRPr lang="en-ID" sz="1662" b="1" dirty="0"/>
          </a:p>
        </p:txBody>
      </p:sp>
    </p:spTree>
    <p:extLst>
      <p:ext uri="{BB962C8B-B14F-4D97-AF65-F5344CB8AC3E}">
        <p14:creationId xmlns:p14="http://schemas.microsoft.com/office/powerpoint/2010/main" val="368885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7F023-4A4C-5B4E-A273-8EF90987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D435A5-FB15-CF4A-9416-E97E16CF38A3}"/>
              </a:ext>
            </a:extLst>
          </p:cNvPr>
          <p:cNvGraphicFramePr>
            <a:graphicFrameLocks noGrp="1"/>
          </p:cNvGraphicFramePr>
          <p:nvPr/>
        </p:nvGraphicFramePr>
        <p:xfrm>
          <a:off x="615586" y="64788"/>
          <a:ext cx="7474314" cy="677352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21649">
                  <a:extLst>
                    <a:ext uri="{9D8B030D-6E8A-4147-A177-3AD203B41FA5}">
                      <a16:colId xmlns:a16="http://schemas.microsoft.com/office/drawing/2014/main" val="2841130551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3087544828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3838047044"/>
                    </a:ext>
                  </a:extLst>
                </a:gridCol>
                <a:gridCol w="2003015">
                  <a:extLst>
                    <a:ext uri="{9D8B030D-6E8A-4147-A177-3AD203B41FA5}">
                      <a16:colId xmlns:a16="http://schemas.microsoft.com/office/drawing/2014/main" val="1080431983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PLAN</a:t>
                      </a:r>
                    </a:p>
                  </a:txBody>
                  <a:tcPr marL="99060" marR="99060" marT="49530" marB="4953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DO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CHECK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ACT</a:t>
                      </a:r>
                    </a:p>
                  </a:txBody>
                  <a:tcPr marL="99060" marR="99060" marT="49530" marB="49530"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041346"/>
                  </a:ext>
                </a:extLst>
              </a:tr>
              <a:tr h="635252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8288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4B799F-9798-2C4F-AB32-7300F0279EC3}"/>
              </a:ext>
            </a:extLst>
          </p:cNvPr>
          <p:cNvSpPr/>
          <p:nvPr/>
        </p:nvSpPr>
        <p:spPr>
          <a:xfrm>
            <a:off x="882106" y="573902"/>
            <a:ext cx="1429294" cy="755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5.2 </a:t>
            </a:r>
            <a:r>
              <a:rPr lang="en-US" sz="1300" dirty="0" err="1"/>
              <a:t>Menetapkan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Program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06C07-E3DE-FD4B-856B-FBF3DA639AAF}"/>
              </a:ext>
            </a:extLst>
          </p:cNvPr>
          <p:cNvSpPr/>
          <p:nvPr/>
        </p:nvSpPr>
        <p:spPr>
          <a:xfrm>
            <a:off x="808990" y="1554714"/>
            <a:ext cx="1584960" cy="917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5.3 </a:t>
            </a:r>
            <a:r>
              <a:rPr lang="en-US" sz="1300" dirty="0" err="1"/>
              <a:t>Menetapkan</a:t>
            </a:r>
            <a:r>
              <a:rPr lang="en-US" sz="1300" dirty="0"/>
              <a:t> dan </a:t>
            </a:r>
            <a:r>
              <a:rPr lang="en-US" sz="1300" dirty="0" err="1"/>
              <a:t>Mengevaluasi</a:t>
            </a:r>
            <a:r>
              <a:rPr lang="en-US" sz="1300" dirty="0"/>
              <a:t> </a:t>
            </a:r>
            <a:r>
              <a:rPr lang="en-US" sz="1300" dirty="0" err="1"/>
              <a:t>Resiko</a:t>
            </a:r>
            <a:r>
              <a:rPr lang="en-US" sz="1300" dirty="0"/>
              <a:t> dan </a:t>
            </a:r>
            <a:r>
              <a:rPr lang="en-US" sz="1300" dirty="0" err="1"/>
              <a:t>Peluang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Program Audit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F0DD63-4A50-CC40-AB8A-47DF9007AA53}"/>
              </a:ext>
            </a:extLst>
          </p:cNvPr>
          <p:cNvSpPr/>
          <p:nvPr/>
        </p:nvSpPr>
        <p:spPr>
          <a:xfrm>
            <a:off x="825500" y="2703684"/>
            <a:ext cx="1568450" cy="594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5.4 </a:t>
            </a:r>
            <a:r>
              <a:rPr lang="en-US" sz="1300" dirty="0" err="1"/>
              <a:t>Menetapkan</a:t>
            </a:r>
            <a:r>
              <a:rPr lang="en-US" sz="1300" dirty="0"/>
              <a:t> program audit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F7A2-2084-7E43-ACD1-670C668A3D42}"/>
              </a:ext>
            </a:extLst>
          </p:cNvPr>
          <p:cNvSpPr/>
          <p:nvPr/>
        </p:nvSpPr>
        <p:spPr>
          <a:xfrm>
            <a:off x="2780756" y="3215501"/>
            <a:ext cx="1429294" cy="596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5.5 </a:t>
            </a:r>
            <a:r>
              <a:rPr lang="en-US" sz="1300" dirty="0" err="1"/>
              <a:t>Pelaksanaan</a:t>
            </a:r>
            <a:r>
              <a:rPr lang="en-US" sz="1300" dirty="0"/>
              <a:t> Program Audit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D75C1-60D1-5C4B-9F09-54181236816D}"/>
              </a:ext>
            </a:extLst>
          </p:cNvPr>
          <p:cNvSpPr/>
          <p:nvPr/>
        </p:nvSpPr>
        <p:spPr>
          <a:xfrm>
            <a:off x="4540250" y="3215502"/>
            <a:ext cx="1429294" cy="630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5.6 Monitor Program Audit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AAFDB-8BBF-4F45-AEED-6D1AB19D78BB}"/>
              </a:ext>
            </a:extLst>
          </p:cNvPr>
          <p:cNvSpPr/>
          <p:nvPr/>
        </p:nvSpPr>
        <p:spPr>
          <a:xfrm>
            <a:off x="6412956" y="1779130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5.7 </a:t>
            </a:r>
            <a:r>
              <a:rPr lang="en-US" sz="1300" dirty="0" err="1"/>
              <a:t>Meninjau</a:t>
            </a:r>
            <a:r>
              <a:rPr lang="en-US" sz="1300" dirty="0"/>
              <a:t> dan </a:t>
            </a:r>
            <a:r>
              <a:rPr lang="en-US" sz="1300" dirty="0" err="1"/>
              <a:t>Meningkatkan</a:t>
            </a:r>
            <a:r>
              <a:rPr lang="en-US" sz="1300" dirty="0"/>
              <a:t> Program Audit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0C6BB-0D27-464B-8674-B5C305D2F28B}"/>
              </a:ext>
            </a:extLst>
          </p:cNvPr>
          <p:cNvSpPr/>
          <p:nvPr/>
        </p:nvSpPr>
        <p:spPr>
          <a:xfrm>
            <a:off x="910408" y="4149501"/>
            <a:ext cx="1429294" cy="577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6.2 </a:t>
            </a:r>
            <a:r>
              <a:rPr lang="en-US" sz="1300" dirty="0" err="1"/>
              <a:t>Inisiasi</a:t>
            </a:r>
            <a:r>
              <a:rPr lang="en-US" sz="1300" dirty="0"/>
              <a:t> Audit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0FD50-82E2-184C-9926-8C16752171A4}"/>
              </a:ext>
            </a:extLst>
          </p:cNvPr>
          <p:cNvSpPr/>
          <p:nvPr/>
        </p:nvSpPr>
        <p:spPr>
          <a:xfrm>
            <a:off x="908050" y="4996570"/>
            <a:ext cx="1429294" cy="6270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6.3 </a:t>
            </a:r>
            <a:r>
              <a:rPr lang="en-US" sz="1300" dirty="0" err="1"/>
              <a:t>Persiapan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9CD6C-F9C7-2E4F-9681-734E61052BC5}"/>
              </a:ext>
            </a:extLst>
          </p:cNvPr>
          <p:cNvSpPr/>
          <p:nvPr/>
        </p:nvSpPr>
        <p:spPr>
          <a:xfrm>
            <a:off x="2645137" y="4963210"/>
            <a:ext cx="1429294" cy="660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6.4 </a:t>
            </a:r>
            <a:r>
              <a:rPr lang="en-US" sz="1300" dirty="0" err="1"/>
              <a:t>Pelaksanaan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E59AA-121C-B94A-9373-AF5AF72FF5F7}"/>
              </a:ext>
            </a:extLst>
          </p:cNvPr>
          <p:cNvSpPr/>
          <p:nvPr/>
        </p:nvSpPr>
        <p:spPr>
          <a:xfrm>
            <a:off x="2645137" y="5883502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6.5 </a:t>
            </a:r>
            <a:r>
              <a:rPr lang="en-US" sz="1300" dirty="0" err="1"/>
              <a:t>Persiapan</a:t>
            </a:r>
            <a:r>
              <a:rPr lang="en-US" sz="1300" dirty="0"/>
              <a:t> dan </a:t>
            </a:r>
            <a:r>
              <a:rPr lang="en-US" sz="1300" dirty="0" err="1"/>
              <a:t>Distribusi</a:t>
            </a:r>
            <a:r>
              <a:rPr lang="en-US" sz="1300" dirty="0"/>
              <a:t> </a:t>
            </a:r>
            <a:r>
              <a:rPr lang="en-US" sz="1300" dirty="0" err="1"/>
              <a:t>Laporan</a:t>
            </a:r>
            <a:r>
              <a:rPr lang="en-US" sz="1300" dirty="0"/>
              <a:t> Audit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63868-2AB3-F74B-AC84-F0E5A3D40AF9}"/>
              </a:ext>
            </a:extLst>
          </p:cNvPr>
          <p:cNvSpPr/>
          <p:nvPr/>
        </p:nvSpPr>
        <p:spPr>
          <a:xfrm>
            <a:off x="4514306" y="5867774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6.6 </a:t>
            </a:r>
            <a:r>
              <a:rPr lang="en-US" sz="1300" dirty="0" err="1"/>
              <a:t>Penyelesaian</a:t>
            </a:r>
            <a:r>
              <a:rPr lang="en-US" sz="1300" dirty="0"/>
              <a:t> Audit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9E477-EA2C-B74E-9ADC-C6D731F984D9}"/>
              </a:ext>
            </a:extLst>
          </p:cNvPr>
          <p:cNvSpPr/>
          <p:nvPr/>
        </p:nvSpPr>
        <p:spPr>
          <a:xfrm>
            <a:off x="6336154" y="4779348"/>
            <a:ext cx="1429294" cy="80663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6.7 </a:t>
            </a:r>
            <a:r>
              <a:rPr lang="en-US" sz="1300" dirty="0" err="1"/>
              <a:t>Pelaksanaan</a:t>
            </a:r>
            <a:r>
              <a:rPr lang="en-US" sz="1300" dirty="0"/>
              <a:t> Follow up Audit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25900-DD53-2949-A8FE-3EFBE7906D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596753" y="1329777"/>
            <a:ext cx="4717" cy="22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D91CDF-52F6-464D-9C63-DF16B2E552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601470" y="2472551"/>
            <a:ext cx="8255" cy="231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7D5912-CC82-234D-A5B7-973E230089D7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2087337" y="2820440"/>
            <a:ext cx="215810" cy="11710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67A4CC-1F01-EF4F-8897-73EADD1C79E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10050" y="3513861"/>
            <a:ext cx="330200" cy="16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6">
            <a:extLst>
              <a:ext uri="{FF2B5EF4-FFF2-40B4-BE49-F238E27FC236}">
                <a16:creationId xmlns:a16="http://schemas.microsoft.com/office/drawing/2014/main" id="{C37DE2BB-C027-C144-B11D-F6E6660EEE94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969543" y="2585761"/>
            <a:ext cx="1158060" cy="9447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8">
            <a:extLst>
              <a:ext uri="{FF2B5EF4-FFF2-40B4-BE49-F238E27FC236}">
                <a16:creationId xmlns:a16="http://schemas.microsoft.com/office/drawing/2014/main" id="{CE878D40-F63B-CC49-A5CD-A21CB1665342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4305857" y="-1042616"/>
            <a:ext cx="827291" cy="48162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345EC5-1F86-6344-AF71-4C250F234AA4}"/>
              </a:ext>
            </a:extLst>
          </p:cNvPr>
          <p:cNvCxnSpPr>
            <a:cxnSpLocks/>
          </p:cNvCxnSpPr>
          <p:nvPr/>
        </p:nvCxnSpPr>
        <p:spPr>
          <a:xfrm>
            <a:off x="660400" y="3984400"/>
            <a:ext cx="90805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E94E5-DFEE-A144-8872-7BDB77DBABF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622698" y="4727354"/>
            <a:ext cx="2358" cy="269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86ED48-F35B-2540-B492-5C22E12F666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59784" y="5623608"/>
            <a:ext cx="0" cy="259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2E1D5D-DE2F-9A47-815B-6C9F24522C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37344" y="5293409"/>
            <a:ext cx="3077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2C85F-6EB5-914A-AA64-D9687F9F05A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074431" y="6271089"/>
            <a:ext cx="4398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50">
            <a:extLst>
              <a:ext uri="{FF2B5EF4-FFF2-40B4-BE49-F238E27FC236}">
                <a16:creationId xmlns:a16="http://schemas.microsoft.com/office/drawing/2014/main" id="{1B8E91F2-B67A-7F43-A462-3388A82642EA}"/>
              </a:ext>
            </a:extLst>
          </p:cNvPr>
          <p:cNvCxnSpPr>
            <a:stCxn id="18" idx="3"/>
            <a:endCxn id="19" idx="2"/>
          </p:cNvCxnSpPr>
          <p:nvPr/>
        </p:nvCxnSpPr>
        <p:spPr>
          <a:xfrm flipV="1">
            <a:off x="5943600" y="5585978"/>
            <a:ext cx="1107201" cy="6851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43602F-FF7F-6D41-A160-8FC10B36DC6D}"/>
              </a:ext>
            </a:extLst>
          </p:cNvPr>
          <p:cNvCxnSpPr>
            <a:cxnSpLocks/>
          </p:cNvCxnSpPr>
          <p:nvPr/>
        </p:nvCxnSpPr>
        <p:spPr>
          <a:xfrm flipV="1">
            <a:off x="5118100" y="3793351"/>
            <a:ext cx="0" cy="2090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54">
            <a:extLst>
              <a:ext uri="{FF2B5EF4-FFF2-40B4-BE49-F238E27FC236}">
                <a16:creationId xmlns:a16="http://schemas.microsoft.com/office/drawing/2014/main" id="{7F89DE2B-B32B-3747-85AC-9AF39F15AACD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5797622" y="3526168"/>
            <a:ext cx="591790" cy="191456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1A7D6F9-897C-1047-A5E8-D2A75FB592A8}"/>
              </a:ext>
            </a:extLst>
          </p:cNvPr>
          <p:cNvSpPr txBox="1"/>
          <p:nvPr/>
        </p:nvSpPr>
        <p:spPr>
          <a:xfrm>
            <a:off x="8255000" y="132977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Penyusunan</a:t>
            </a:r>
            <a:r>
              <a:rPr lang="en-US" sz="1600" dirty="0"/>
              <a:t> Program Audit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1A102-6493-724C-83A0-8082EC4CF3BF}"/>
              </a:ext>
            </a:extLst>
          </p:cNvPr>
          <p:cNvSpPr txBox="1"/>
          <p:nvPr/>
        </p:nvSpPr>
        <p:spPr>
          <a:xfrm>
            <a:off x="8250723" y="468252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Pelaksanaan</a:t>
            </a:r>
            <a:r>
              <a:rPr lang="en-US" sz="1600" dirty="0"/>
              <a:t> Program Audit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B88207D4-5F66-1144-A204-1D8A3B1B1DDA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2391589" y="3045687"/>
            <a:ext cx="337280" cy="187034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6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49829"/>
            <a:ext cx="9347200" cy="52504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50" dirty="0" err="1"/>
              <a:t>Penetapan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Peluang</a:t>
            </a:r>
            <a:r>
              <a:rPr lang="en-US" sz="1950" dirty="0"/>
              <a:t> yang </a:t>
            </a:r>
            <a:r>
              <a:rPr lang="en-US" sz="1950" dirty="0" err="1"/>
              <a:t>bisa</a:t>
            </a:r>
            <a:r>
              <a:rPr lang="en-US" sz="1950" dirty="0"/>
              <a:t> </a:t>
            </a:r>
            <a:r>
              <a:rPr lang="en-US" sz="1950" dirty="0" err="1"/>
              <a:t>berdampak</a:t>
            </a:r>
            <a:r>
              <a:rPr lang="en-US" sz="1950" dirty="0"/>
              <a:t> </a:t>
            </a:r>
            <a:r>
              <a:rPr lang="en-US" sz="1950" dirty="0" err="1"/>
              <a:t>pada</a:t>
            </a:r>
            <a:r>
              <a:rPr lang="en-US" sz="1950" dirty="0"/>
              <a:t> </a:t>
            </a:r>
            <a:r>
              <a:rPr lang="en-US" sz="1950" dirty="0" err="1"/>
              <a:t>pencapaian</a:t>
            </a:r>
            <a:r>
              <a:rPr lang="en-US" sz="1950" dirty="0"/>
              <a:t> </a:t>
            </a:r>
            <a:r>
              <a:rPr lang="en-US" sz="1950" dirty="0" err="1"/>
              <a:t>sasaran</a:t>
            </a:r>
            <a:r>
              <a:rPr lang="en-US" sz="1950" dirty="0"/>
              <a:t> audit</a:t>
            </a:r>
          </a:p>
          <a:p>
            <a:pPr marL="0" indent="0">
              <a:buNone/>
            </a:pPr>
            <a:endParaRPr lang="en-US" sz="1950" dirty="0"/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terkait</a:t>
            </a:r>
            <a:r>
              <a:rPr lang="en-US" sz="1950" dirty="0"/>
              <a:t>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Perencanaan</a:t>
            </a:r>
            <a:r>
              <a:rPr lang="en-US" sz="1517" dirty="0"/>
              <a:t>, </a:t>
            </a:r>
            <a:r>
              <a:rPr lang="en-US" sz="1517" dirty="0" err="1"/>
              <a:t>permasalahan</a:t>
            </a:r>
            <a:r>
              <a:rPr lang="en-US" sz="1517" dirty="0"/>
              <a:t> di </a:t>
            </a:r>
            <a:r>
              <a:rPr lang="en-US" sz="1517" dirty="0" err="1"/>
              <a:t>perencanaan</a:t>
            </a:r>
            <a:r>
              <a:rPr lang="en-US" sz="1517" dirty="0"/>
              <a:t>, scope, </a:t>
            </a:r>
            <a:r>
              <a:rPr lang="en-US" sz="1517" dirty="0" err="1"/>
              <a:t>jumlah</a:t>
            </a:r>
            <a:r>
              <a:rPr lang="en-US" sz="1517" dirty="0"/>
              <a:t>, </a:t>
            </a:r>
            <a:r>
              <a:rPr lang="en-US" sz="1517" dirty="0" err="1"/>
              <a:t>durasi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, </a:t>
            </a:r>
            <a:r>
              <a:rPr lang="en-US" sz="1517" dirty="0" err="1"/>
              <a:t>lokasi</a:t>
            </a:r>
            <a:r>
              <a:rPr lang="en-US" sz="1517" dirty="0"/>
              <a:t> schedule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Sumber</a:t>
            </a:r>
            <a:r>
              <a:rPr lang="en-US" sz="1517" dirty="0"/>
              <a:t> </a:t>
            </a:r>
            <a:r>
              <a:rPr lang="en-US" sz="1517" dirty="0" err="1"/>
              <a:t>daya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 yang </a:t>
            </a:r>
            <a:r>
              <a:rPr lang="en-US" sz="1517" dirty="0" err="1"/>
              <a:t>tidak</a:t>
            </a:r>
            <a:r>
              <a:rPr lang="en-US" sz="1517" dirty="0"/>
              <a:t> </a:t>
            </a:r>
            <a:r>
              <a:rPr lang="en-US" sz="1517" dirty="0" err="1"/>
              <a:t>cukup</a:t>
            </a:r>
            <a:r>
              <a:rPr lang="en-US" sz="1517" dirty="0"/>
              <a:t>, </a:t>
            </a:r>
            <a:r>
              <a:rPr lang="en-US" sz="1517" dirty="0" err="1"/>
              <a:t>peralatan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/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pelatihan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pengembangan</a:t>
            </a:r>
            <a:r>
              <a:rPr lang="en-US" sz="1517" dirty="0"/>
              <a:t> </a:t>
            </a:r>
            <a:r>
              <a:rPr lang="en-US" sz="1517" dirty="0" err="1"/>
              <a:t>pogram</a:t>
            </a:r>
            <a:r>
              <a:rPr lang="en-US" sz="1517" dirty="0"/>
              <a:t> audit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pelaksanaan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Pemilihan</a:t>
            </a:r>
            <a:r>
              <a:rPr lang="en-US" sz="1517" dirty="0"/>
              <a:t> team audit, </a:t>
            </a:r>
            <a:r>
              <a:rPr lang="en-US" sz="1517" dirty="0" err="1"/>
              <a:t>ketidakcukupan</a:t>
            </a:r>
            <a:r>
              <a:rPr lang="en-US" sz="1517" dirty="0"/>
              <a:t> </a:t>
            </a:r>
            <a:r>
              <a:rPr lang="en-US" sz="1517" dirty="0" err="1"/>
              <a:t>kompetensi</a:t>
            </a:r>
            <a:r>
              <a:rPr lang="en-US" sz="1517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Komunikasi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komunikasi</a:t>
            </a:r>
            <a:r>
              <a:rPr lang="en-US" sz="1517" dirty="0"/>
              <a:t> proses </a:t>
            </a:r>
            <a:r>
              <a:rPr lang="en-US" sz="1517" dirty="0" err="1"/>
              <a:t>komunikasi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koordinasi</a:t>
            </a:r>
            <a:r>
              <a:rPr lang="en-US" sz="1517" dirty="0"/>
              <a:t> </a:t>
            </a:r>
            <a:r>
              <a:rPr lang="en-US" sz="1517" dirty="0" err="1"/>
              <a:t>didalam</a:t>
            </a:r>
            <a:r>
              <a:rPr lang="en-US" sz="1517" dirty="0"/>
              <a:t> program audit, </a:t>
            </a:r>
            <a:r>
              <a:rPr lang="en-US" sz="1517" dirty="0" err="1"/>
              <a:t>kerahasiaan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Pengendalian</a:t>
            </a:r>
            <a:r>
              <a:rPr lang="en-US" sz="1517" dirty="0"/>
              <a:t> </a:t>
            </a:r>
            <a:r>
              <a:rPr lang="en-US" sz="1517" dirty="0" err="1"/>
              <a:t>informasi</a:t>
            </a:r>
            <a:r>
              <a:rPr lang="en-US" sz="1517" dirty="0"/>
              <a:t> yang </a:t>
            </a:r>
            <a:r>
              <a:rPr lang="en-US" sz="1517" dirty="0" err="1"/>
              <a:t>terdokumentasi</a:t>
            </a:r>
            <a:r>
              <a:rPr lang="en-US" sz="1517" dirty="0"/>
              <a:t> (documented information), </a:t>
            </a:r>
            <a:r>
              <a:rPr lang="en-US" sz="1517" dirty="0" err="1"/>
              <a:t>kegagalan</a:t>
            </a:r>
            <a:r>
              <a:rPr lang="en-US" sz="1517" dirty="0"/>
              <a:t> </a:t>
            </a:r>
            <a:r>
              <a:rPr lang="en-US" sz="1517" dirty="0" err="1"/>
              <a:t>dalam</a:t>
            </a:r>
            <a:r>
              <a:rPr lang="en-US" sz="1517" dirty="0"/>
              <a:t> </a:t>
            </a:r>
            <a:r>
              <a:rPr lang="en-US" sz="1517" dirty="0" err="1"/>
              <a:t>memproteksi</a:t>
            </a:r>
            <a:r>
              <a:rPr lang="en-US" sz="1517" dirty="0"/>
              <a:t> </a:t>
            </a:r>
            <a:r>
              <a:rPr lang="en-US" sz="1517" dirty="0" err="1"/>
              <a:t>catatan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Memantau</a:t>
            </a:r>
            <a:r>
              <a:rPr lang="en-US" sz="1517" dirty="0"/>
              <a:t>, </a:t>
            </a:r>
            <a:r>
              <a:rPr lang="en-US" sz="1517" dirty="0" err="1"/>
              <a:t>mereview</a:t>
            </a:r>
            <a:r>
              <a:rPr lang="en-US" sz="1517" dirty="0"/>
              <a:t>,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peningkatan</a:t>
            </a:r>
            <a:r>
              <a:rPr lang="en-US" sz="1517" dirty="0"/>
              <a:t> program audit,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kerjasama</a:t>
            </a:r>
            <a:r>
              <a:rPr lang="en-US" sz="1517" dirty="0"/>
              <a:t> auditee, </a:t>
            </a: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bukti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diperiksa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endParaRPr lang="en-US" sz="1517" dirty="0"/>
          </a:p>
          <a:p>
            <a:pPr marL="433374">
              <a:buFont typeface="+mj-lt"/>
              <a:buAutoNum type="arabicPeriod"/>
            </a:pPr>
            <a:r>
              <a:rPr lang="en-US" sz="1950" dirty="0" err="1"/>
              <a:t>Kesempatan</a:t>
            </a:r>
            <a:r>
              <a:rPr lang="en-US" sz="1950" dirty="0"/>
              <a:t> </a:t>
            </a:r>
            <a:r>
              <a:rPr lang="en-US" sz="1950" dirty="0" err="1"/>
              <a:t>untuk</a:t>
            </a:r>
            <a:r>
              <a:rPr lang="en-US" sz="1950" dirty="0"/>
              <a:t> </a:t>
            </a:r>
            <a:r>
              <a:rPr lang="en-US" sz="1950" dirty="0" err="1"/>
              <a:t>meningkatkan</a:t>
            </a:r>
            <a:r>
              <a:rPr lang="en-US" sz="1950" dirty="0"/>
              <a:t> program audit  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 multiple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Minimalisasi</a:t>
            </a:r>
            <a:r>
              <a:rPr lang="en-US" sz="1517" dirty="0"/>
              <a:t> </a:t>
            </a:r>
            <a:r>
              <a:rPr lang="en-US" sz="1517" dirty="0" err="1"/>
              <a:t>waktu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perjalanan</a:t>
            </a:r>
            <a:endParaRPr lang="en-US" sz="1517" dirty="0"/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level </a:t>
            </a:r>
            <a:r>
              <a:rPr lang="en-US" sz="1517" dirty="0" err="1"/>
              <a:t>kompetensi</a:t>
            </a:r>
            <a:r>
              <a:rPr lang="en-US" sz="1517" dirty="0"/>
              <a:t> team audit </a:t>
            </a:r>
            <a:r>
              <a:rPr lang="en-US" sz="1517" dirty="0" err="1"/>
              <a:t>sesuai</a:t>
            </a:r>
            <a:r>
              <a:rPr lang="en-US" sz="1517" dirty="0"/>
              <a:t> level </a:t>
            </a:r>
            <a:r>
              <a:rPr lang="en-US" sz="1517" dirty="0" err="1"/>
              <a:t>sasaran</a:t>
            </a:r>
            <a:r>
              <a:rPr lang="en-US" sz="1517" dirty="0"/>
              <a:t> </a:t>
            </a:r>
            <a:r>
              <a:rPr lang="en-US" sz="1517" dirty="0" err="1"/>
              <a:t>dari</a:t>
            </a:r>
            <a:r>
              <a:rPr lang="en-US" sz="1517" dirty="0"/>
              <a:t>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</a:t>
            </a:r>
            <a:r>
              <a:rPr lang="en-US" sz="1517" dirty="0" err="1"/>
              <a:t>tanggal</a:t>
            </a:r>
            <a:r>
              <a:rPr lang="en-US" sz="1517" dirty="0"/>
              <a:t> audit </a:t>
            </a:r>
            <a:r>
              <a:rPr lang="en-US" sz="1517" dirty="0" err="1"/>
              <a:t>dengan</a:t>
            </a:r>
            <a:r>
              <a:rPr lang="en-US" sz="1517" dirty="0"/>
              <a:t> </a:t>
            </a:r>
            <a:r>
              <a:rPr lang="en-US" sz="1517" dirty="0" err="1"/>
              <a:t>keberadaan</a:t>
            </a:r>
            <a:r>
              <a:rPr lang="en-US" sz="1517" dirty="0"/>
              <a:t> staff </a:t>
            </a:r>
            <a:r>
              <a:rPr lang="en-US" sz="1517" dirty="0" err="1"/>
              <a:t>kunci</a:t>
            </a:r>
            <a:r>
              <a:rPr lang="en-US" sz="1517" dirty="0"/>
              <a:t> auditee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56"/>
            <a:ext cx="9906000" cy="1174601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5.3 </a:t>
            </a:r>
            <a:r>
              <a:rPr lang="en-US" sz="2600" dirty="0" err="1">
                <a:solidFill>
                  <a:schemeClr val="bg1"/>
                </a:solidFill>
              </a:rPr>
              <a:t>Menetapkan</a:t>
            </a:r>
            <a:r>
              <a:rPr lang="en-US" sz="2600" dirty="0">
                <a:solidFill>
                  <a:schemeClr val="bg1"/>
                </a:solidFill>
              </a:rPr>
              <a:t> dan </a:t>
            </a:r>
            <a:r>
              <a:rPr lang="en-US" sz="2600" dirty="0" err="1">
                <a:solidFill>
                  <a:schemeClr val="bg1"/>
                </a:solidFill>
              </a:rPr>
              <a:t>Mengevaluasi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 err="1">
                <a:solidFill>
                  <a:schemeClr val="bg1"/>
                </a:solidFill>
              </a:rPr>
              <a:t>Risiko</a:t>
            </a:r>
            <a:r>
              <a:rPr lang="en-US" sz="2600" dirty="0">
                <a:solidFill>
                  <a:schemeClr val="bg1"/>
                </a:solidFill>
              </a:rPr>
              <a:t> dan </a:t>
            </a:r>
            <a:r>
              <a:rPr lang="en-US" sz="2600" dirty="0" err="1">
                <a:solidFill>
                  <a:schemeClr val="bg1"/>
                </a:solidFill>
              </a:rPr>
              <a:t>Peluang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 err="1">
                <a:solidFill>
                  <a:schemeClr val="bg1"/>
                </a:solidFill>
              </a:rPr>
              <a:t>dari</a:t>
            </a:r>
            <a:r>
              <a:rPr lang="en-US" sz="2600" dirty="0">
                <a:solidFill>
                  <a:schemeClr val="bg1"/>
                </a:solidFill>
              </a:rPr>
              <a:t> Program Audit </a:t>
            </a:r>
            <a:r>
              <a:rPr lang="en-US" sz="2600" u="sng" dirty="0">
                <a:solidFill>
                  <a:schemeClr val="bg1"/>
                </a:solidFill>
              </a:rPr>
              <a:t>(NEW, ISO 19011:2018)</a:t>
            </a:r>
          </a:p>
        </p:txBody>
      </p:sp>
    </p:spTree>
    <p:extLst>
      <p:ext uri="{BB962C8B-B14F-4D97-AF65-F5344CB8AC3E}">
        <p14:creationId xmlns:p14="http://schemas.microsoft.com/office/powerpoint/2010/main" val="387699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2CF7-EE2E-924C-80B5-2B3C1605C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14731"/>
            <a:ext cx="8514309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Menyusun</a:t>
            </a:r>
            <a:r>
              <a:rPr lang="en-US" b="1" dirty="0"/>
              <a:t> Program Audit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FD78E-85E5-4A9F-9BD2-B2ABFB1456A7}"/>
              </a:ext>
            </a:extLst>
          </p:cNvPr>
          <p:cNvSpPr txBox="1"/>
          <p:nvPr/>
        </p:nvSpPr>
        <p:spPr>
          <a:xfrm>
            <a:off x="495300" y="1182231"/>
            <a:ext cx="87630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/>
              <a:t>Langkah-langkah</a:t>
            </a:r>
            <a:r>
              <a:rPr lang="en-US" sz="2000" u="sng" dirty="0"/>
              <a:t> :</a:t>
            </a:r>
          </a:p>
          <a:p>
            <a:pPr marL="342900" indent="-342900">
              <a:buAutoNum type="arabicPeriod"/>
            </a:pPr>
            <a:r>
              <a:rPr lang="en-US" sz="2000" dirty="0" err="1"/>
              <a:t>Penetapan</a:t>
            </a:r>
            <a:r>
              <a:rPr lang="en-US" sz="2000" dirty="0"/>
              <a:t> </a:t>
            </a:r>
            <a:r>
              <a:rPr lang="en-US" sz="2000" dirty="0" err="1"/>
              <a:t>Sasaran</a:t>
            </a:r>
            <a:r>
              <a:rPr lang="en-US" sz="2000" dirty="0"/>
              <a:t> Audit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.</a:t>
            </a:r>
          </a:p>
          <a:p>
            <a:pPr marL="342900" indent="-342900">
              <a:buAutoNum type="arabicPeriod"/>
            </a:pP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dirty="0" err="1"/>
              <a:t>Resiko</a:t>
            </a:r>
            <a:r>
              <a:rPr lang="en-US" sz="2000" dirty="0"/>
              <a:t> dan </a:t>
            </a:r>
            <a:r>
              <a:rPr lang="en-US" sz="2000" dirty="0" err="1"/>
              <a:t>Peluang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Program Audit,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berupa</a:t>
            </a:r>
            <a:r>
              <a:rPr lang="en-US" sz="2000" dirty="0"/>
              <a:t> </a:t>
            </a:r>
            <a:r>
              <a:rPr lang="en-US" sz="2000" dirty="0" err="1"/>
              <a:t>evaluasi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Program dan </a:t>
            </a:r>
            <a:r>
              <a:rPr lang="en-US" sz="2000" dirty="0" err="1"/>
              <a:t>Pelaksanaan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.</a:t>
            </a:r>
          </a:p>
          <a:p>
            <a:pPr marL="342900" indent="-342900">
              <a:buAutoNum type="arabicPeriod"/>
            </a:pPr>
            <a:r>
              <a:rPr lang="en-US" sz="2000" dirty="0" err="1"/>
              <a:t>Menetapkan</a:t>
            </a:r>
            <a:r>
              <a:rPr lang="en-US" sz="2000" dirty="0"/>
              <a:t> </a:t>
            </a:r>
            <a:r>
              <a:rPr lang="en-US" sz="2000" dirty="0" err="1"/>
              <a:t>Rencana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Penanggulangan</a:t>
            </a:r>
            <a:r>
              <a:rPr lang="en-US" sz="2000" dirty="0"/>
              <a:t> </a:t>
            </a:r>
            <a:r>
              <a:rPr lang="en-US" sz="2000" dirty="0" err="1"/>
              <a:t>Resiko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Program Improvement</a:t>
            </a:r>
          </a:p>
          <a:p>
            <a:pPr marL="342900" indent="-342900">
              <a:buAutoNum type="arabicPeriod"/>
            </a:pPr>
            <a:r>
              <a:rPr lang="en-US" sz="2000" dirty="0" err="1"/>
              <a:t>Menetapkan</a:t>
            </a:r>
            <a:r>
              <a:rPr lang="en-US" sz="2000" dirty="0"/>
              <a:t> PIC dan Batas Waktu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rencana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tsb</a:t>
            </a:r>
            <a:endParaRPr lang="en-ID" sz="20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9CD5044-D309-4171-AFF2-2B500DA1E477}"/>
              </a:ext>
            </a:extLst>
          </p:cNvPr>
          <p:cNvGraphicFramePr>
            <a:graphicFrameLocks noGrp="1"/>
          </p:cNvGraphicFramePr>
          <p:nvPr/>
        </p:nvGraphicFramePr>
        <p:xfrm>
          <a:off x="206373" y="3780156"/>
          <a:ext cx="9537233" cy="2576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724">
                  <a:extLst>
                    <a:ext uri="{9D8B030D-6E8A-4147-A177-3AD203B41FA5}">
                      <a16:colId xmlns:a16="http://schemas.microsoft.com/office/drawing/2014/main" val="861805212"/>
                    </a:ext>
                  </a:extLst>
                </a:gridCol>
                <a:gridCol w="3247229">
                  <a:extLst>
                    <a:ext uri="{9D8B030D-6E8A-4147-A177-3AD203B41FA5}">
                      <a16:colId xmlns:a16="http://schemas.microsoft.com/office/drawing/2014/main" val="2331562491"/>
                    </a:ext>
                  </a:extLst>
                </a:gridCol>
                <a:gridCol w="2424317">
                  <a:extLst>
                    <a:ext uri="{9D8B030D-6E8A-4147-A177-3AD203B41FA5}">
                      <a16:colId xmlns:a16="http://schemas.microsoft.com/office/drawing/2014/main" val="2611290095"/>
                    </a:ext>
                  </a:extLst>
                </a:gridCol>
                <a:gridCol w="989350">
                  <a:extLst>
                    <a:ext uri="{9D8B030D-6E8A-4147-A177-3AD203B41FA5}">
                      <a16:colId xmlns:a16="http://schemas.microsoft.com/office/drawing/2014/main" val="888294534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0633968"/>
                    </a:ext>
                  </a:extLst>
                </a:gridCol>
                <a:gridCol w="1064301">
                  <a:extLst>
                    <a:ext uri="{9D8B030D-6E8A-4147-A177-3AD203B41FA5}">
                      <a16:colId xmlns:a16="http://schemas.microsoft.com/office/drawing/2014/main" val="1278914266"/>
                    </a:ext>
                  </a:extLst>
                </a:gridCol>
              </a:tblGrid>
              <a:tr h="11933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EVALUASI PROGRAM AUDIT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IMPROVEMENT PLAN / MITIGATION PLAN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DUE DATE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3651948"/>
                  </a:ext>
                </a:extLst>
              </a:tr>
              <a:tr h="691406"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448570"/>
                  </a:ext>
                </a:extLst>
              </a:tr>
              <a:tr h="691406"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20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8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D33666-0485-44AC-A1B1-7A6CE1B6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31"/>
            <a:ext cx="9906000" cy="1325563"/>
          </a:xfrm>
          <a:solidFill>
            <a:srgbClr val="0000CC"/>
          </a:solidFill>
        </p:spPr>
        <p:txBody>
          <a:bodyPr>
            <a:normAutofit/>
          </a:bodyPr>
          <a:lstStyle/>
          <a:p>
            <a:pPr marL="449263"/>
            <a:r>
              <a:rPr lang="en-US" b="1" u="sng" dirty="0" err="1">
                <a:solidFill>
                  <a:schemeClr val="bg1"/>
                </a:solidFill>
              </a:rPr>
              <a:t>Contoh</a:t>
            </a:r>
            <a:r>
              <a:rPr lang="en-US" b="1" u="sng" dirty="0">
                <a:solidFill>
                  <a:schemeClr val="bg1"/>
                </a:solidFill>
              </a:rPr>
              <a:t> Study </a:t>
            </a:r>
            <a:r>
              <a:rPr lang="en-US" b="1" u="sng" dirty="0" err="1">
                <a:solidFill>
                  <a:schemeClr val="bg1"/>
                </a:solidFill>
              </a:rPr>
              <a:t>Kasus</a:t>
            </a:r>
            <a:r>
              <a:rPr lang="en-US" b="1" u="sng" dirty="0">
                <a:solidFill>
                  <a:schemeClr val="bg1"/>
                </a:solidFill>
              </a:rPr>
              <a:t> 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3200" b="1" dirty="0" err="1">
                <a:solidFill>
                  <a:schemeClr val="bg1"/>
                </a:solidFill>
              </a:rPr>
              <a:t>Menyusun</a:t>
            </a:r>
            <a:r>
              <a:rPr lang="en-US" sz="3200" b="1" dirty="0">
                <a:solidFill>
                  <a:schemeClr val="bg1"/>
                </a:solidFill>
              </a:rPr>
              <a:t> Program Audit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7F619-1C25-400B-B857-B06668D787F7}"/>
              </a:ext>
            </a:extLst>
          </p:cNvPr>
          <p:cNvSpPr txBox="1"/>
          <p:nvPr/>
        </p:nvSpPr>
        <p:spPr>
          <a:xfrm>
            <a:off x="448768" y="1543986"/>
            <a:ext cx="90084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000" dirty="0"/>
              <a:t>Mr. Albert </a:t>
            </a:r>
            <a:r>
              <a:rPr lang="en-US" sz="2000" dirty="0" err="1"/>
              <a:t>sbg</a:t>
            </a:r>
            <a:r>
              <a:rPr lang="en-US" sz="2000" dirty="0"/>
              <a:t> </a:t>
            </a:r>
            <a:r>
              <a:rPr lang="en-US" sz="2000" dirty="0" err="1"/>
              <a:t>Direktur</a:t>
            </a:r>
            <a:r>
              <a:rPr lang="en-US" sz="2000" dirty="0"/>
              <a:t> PT. AUS, </a:t>
            </a:r>
            <a:r>
              <a:rPr lang="en-US" sz="2000" dirty="0" err="1"/>
              <a:t>menyampaikan</a:t>
            </a:r>
            <a:r>
              <a:rPr lang="en-US" sz="2000" dirty="0"/>
              <a:t> agar </a:t>
            </a:r>
            <a:r>
              <a:rPr lang="en-US" sz="2000" dirty="0" err="1"/>
              <a:t>pelaksanaan</a:t>
            </a:r>
            <a:r>
              <a:rPr lang="en-US" sz="2000" dirty="0"/>
              <a:t> audit internal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tajam</a:t>
            </a:r>
            <a:r>
              <a:rPr lang="en-US" sz="2000" dirty="0"/>
              <a:t>,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sekedar</a:t>
            </a:r>
            <a:r>
              <a:rPr lang="en-US" sz="2000" dirty="0"/>
              <a:t> </a:t>
            </a:r>
            <a:r>
              <a:rPr lang="en-US" sz="2000" dirty="0" err="1"/>
              <a:t>menggugurkan</a:t>
            </a:r>
            <a:r>
              <a:rPr lang="en-US" sz="2000" dirty="0"/>
              <a:t> </a:t>
            </a:r>
            <a:r>
              <a:rPr lang="en-US" sz="2000" dirty="0" err="1"/>
              <a:t>kewajiban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,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sesuatu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berbobot</a:t>
            </a:r>
            <a:r>
              <a:rPr lang="en-US" sz="2000" dirty="0"/>
              <a:t> yang </a:t>
            </a:r>
            <a:r>
              <a:rPr lang="en-US" sz="2000" dirty="0" err="1"/>
              <a:t>dihasilkan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,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audit-audit </a:t>
            </a:r>
            <a:r>
              <a:rPr lang="en-US" sz="2000" dirty="0" err="1"/>
              <a:t>sebelumnya</a:t>
            </a:r>
            <a:endParaRPr lang="en-US" sz="2000" dirty="0"/>
          </a:p>
          <a:p>
            <a:pPr marL="400050" indent="-400050">
              <a:buFont typeface="+mj-lt"/>
              <a:buAutoNum type="romanUcPeriod"/>
            </a:pPr>
            <a:endParaRPr lang="en-US" sz="2000" dirty="0"/>
          </a:p>
          <a:p>
            <a:pPr marL="400050" indent="-400050">
              <a:buFont typeface="+mj-lt"/>
              <a:buAutoNum type="romanUcPeriod"/>
            </a:pPr>
            <a:r>
              <a:rPr lang="en-US" sz="2000" dirty="0"/>
              <a:t>Mr. Gilbert </a:t>
            </a:r>
            <a:r>
              <a:rPr lang="en-US" sz="2000" dirty="0" err="1"/>
              <a:t>sbg</a:t>
            </a:r>
            <a:r>
              <a:rPr lang="en-US" sz="2000" dirty="0"/>
              <a:t> MR, </a:t>
            </a:r>
            <a:r>
              <a:rPr lang="en-US" sz="2000" dirty="0" err="1"/>
              <a:t>mengevaluasi</a:t>
            </a:r>
            <a:r>
              <a:rPr lang="en-US" sz="2000" dirty="0"/>
              <a:t> </a:t>
            </a:r>
            <a:r>
              <a:rPr lang="en-US" sz="2000" dirty="0" err="1"/>
              <a:t>kinerja</a:t>
            </a:r>
            <a:r>
              <a:rPr lang="en-US" sz="2000" dirty="0"/>
              <a:t> program audit </a:t>
            </a:r>
            <a:r>
              <a:rPr lang="en-US" sz="2000" dirty="0" err="1"/>
              <a:t>sebelumnya</a:t>
            </a:r>
            <a:r>
              <a:rPr lang="en-US" sz="2000" dirty="0"/>
              <a:t>, dan </a:t>
            </a:r>
            <a:r>
              <a:rPr lang="en-US" sz="2000" dirty="0" err="1"/>
              <a:t>ditemukan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sbb</a:t>
            </a:r>
            <a:r>
              <a:rPr lang="en-US" sz="2000" dirty="0"/>
              <a:t> :</a:t>
            </a:r>
            <a:r>
              <a:rPr lang="en-ID" sz="2000" dirty="0"/>
              <a:t>	</a:t>
            </a:r>
          </a:p>
          <a:p>
            <a:pPr marL="400050" indent="-400050">
              <a:buFont typeface="+mj-lt"/>
              <a:buAutoNum type="romanUcPeriod"/>
            </a:pPr>
            <a:endParaRPr lang="en-ID" sz="2000" dirty="0"/>
          </a:p>
          <a:p>
            <a:pPr marL="809625" indent="-342900">
              <a:buFont typeface="+mj-lt"/>
              <a:buAutoNum type="arabicPeriod"/>
            </a:pPr>
            <a:r>
              <a:rPr lang="en-ID" sz="2000" dirty="0"/>
              <a:t>Hasil audit </a:t>
            </a:r>
            <a:r>
              <a:rPr lang="en-ID" sz="2000" dirty="0" err="1"/>
              <a:t>kebanyakan</a:t>
            </a:r>
            <a:r>
              <a:rPr lang="en-ID" sz="2000" dirty="0"/>
              <a:t> yang </a:t>
            </a:r>
            <a:r>
              <a:rPr lang="en-ID" sz="2000" dirty="0" err="1"/>
              <a:t>dipermasalahkan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masalah-masalah</a:t>
            </a:r>
            <a:r>
              <a:rPr lang="en-ID" sz="2000" dirty="0"/>
              <a:t> </a:t>
            </a:r>
            <a:r>
              <a:rPr lang="en-ID" sz="2000" dirty="0" err="1"/>
              <a:t>kecil</a:t>
            </a:r>
            <a:r>
              <a:rPr lang="en-ID" sz="2000" dirty="0"/>
              <a:t>, salah </a:t>
            </a:r>
            <a:r>
              <a:rPr lang="en-ID" sz="2000" dirty="0" err="1"/>
              <a:t>tulisan</a:t>
            </a:r>
            <a:r>
              <a:rPr lang="en-ID" sz="2000" dirty="0"/>
              <a:t>, </a:t>
            </a:r>
            <a:r>
              <a:rPr lang="en-ID" sz="2000" dirty="0" err="1"/>
              <a:t>belum</a:t>
            </a:r>
            <a:r>
              <a:rPr lang="en-ID" sz="2000" dirty="0"/>
              <a:t> </a:t>
            </a:r>
            <a:r>
              <a:rPr lang="en-ID" sz="2000" dirty="0" err="1"/>
              <a:t>tanda</a:t>
            </a:r>
            <a:r>
              <a:rPr lang="en-ID" sz="2000" dirty="0"/>
              <a:t> </a:t>
            </a:r>
            <a:r>
              <a:rPr lang="en-ID" sz="2000" dirty="0" err="1"/>
              <a:t>tangan</a:t>
            </a:r>
            <a:r>
              <a:rPr lang="en-ID" sz="2000" dirty="0"/>
              <a:t>, </a:t>
            </a:r>
            <a:r>
              <a:rPr lang="en-ID" sz="2000" dirty="0" err="1"/>
              <a:t>dll</a:t>
            </a:r>
            <a:endParaRPr lang="en-ID" sz="2000" dirty="0"/>
          </a:p>
          <a:p>
            <a:pPr marL="809625" indent="-342900">
              <a:buFont typeface="+mj-lt"/>
              <a:buAutoNum type="arabicPeriod"/>
            </a:pPr>
            <a:r>
              <a:rPr lang="en-ID" sz="2000" dirty="0"/>
              <a:t>Banyak </a:t>
            </a:r>
            <a:r>
              <a:rPr lang="en-ID" sz="2000" dirty="0" err="1"/>
              <a:t>temuan</a:t>
            </a:r>
            <a:r>
              <a:rPr lang="en-ID" sz="2000" dirty="0"/>
              <a:t> audit yang </a:t>
            </a:r>
            <a:r>
              <a:rPr lang="en-ID" sz="2000" dirty="0" err="1"/>
              <a:t>sama</a:t>
            </a:r>
            <a:r>
              <a:rPr lang="en-ID" sz="2000" dirty="0"/>
              <a:t> di </a:t>
            </a:r>
            <a:r>
              <a:rPr lang="en-ID" sz="2000" dirty="0" err="1"/>
              <a:t>tiap</a:t>
            </a:r>
            <a:r>
              <a:rPr lang="en-ID" sz="2000" dirty="0"/>
              <a:t> </a:t>
            </a:r>
            <a:r>
              <a:rPr lang="en-ID" sz="2000" dirty="0" err="1"/>
              <a:t>periode</a:t>
            </a:r>
            <a:r>
              <a:rPr lang="en-ID" sz="2000" dirty="0"/>
              <a:t> (</a:t>
            </a:r>
            <a:r>
              <a:rPr lang="en-ID" sz="2000" dirty="0" err="1"/>
              <a:t>masalah</a:t>
            </a:r>
            <a:r>
              <a:rPr lang="en-ID" sz="2000" dirty="0"/>
              <a:t> </a:t>
            </a:r>
            <a:r>
              <a:rPr lang="en-ID" sz="2000" dirty="0" err="1"/>
              <a:t>berulang</a:t>
            </a:r>
            <a:r>
              <a:rPr lang="en-ID" sz="2000" dirty="0"/>
              <a:t>)</a:t>
            </a:r>
          </a:p>
          <a:p>
            <a:pPr marL="809625" indent="-342900">
              <a:buFont typeface="+mj-lt"/>
              <a:buAutoNum type="arabicPeriod"/>
            </a:pPr>
            <a:r>
              <a:rPr lang="en-ID" sz="2000" dirty="0" err="1"/>
              <a:t>Saat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tim</a:t>
            </a:r>
            <a:r>
              <a:rPr lang="en-ID" sz="2000" dirty="0"/>
              <a:t> Auditor Internal </a:t>
            </a:r>
            <a:r>
              <a:rPr lang="en-ID" sz="2000" dirty="0" err="1"/>
              <a:t>tinggal</a:t>
            </a:r>
            <a:r>
              <a:rPr lang="en-ID" sz="2000" dirty="0"/>
              <a:t> 2 orang </a:t>
            </a:r>
            <a:r>
              <a:rPr lang="en-ID" sz="2000" dirty="0" err="1"/>
              <a:t>dari</a:t>
            </a:r>
            <a:r>
              <a:rPr lang="en-ID" sz="2000" dirty="0"/>
              <a:t> 5 di </a:t>
            </a:r>
            <a:r>
              <a:rPr lang="en-ID" sz="2000" dirty="0" err="1"/>
              <a:t>periode</a:t>
            </a:r>
            <a:r>
              <a:rPr lang="en-ID" sz="2000" dirty="0"/>
              <a:t> </a:t>
            </a:r>
            <a:r>
              <a:rPr lang="en-ID" sz="2000" dirty="0" err="1"/>
              <a:t>sebelumnya</a:t>
            </a:r>
            <a:r>
              <a:rPr lang="en-ID" sz="2000" dirty="0"/>
              <a:t> yang </a:t>
            </a:r>
            <a:r>
              <a:rPr lang="en-ID" sz="2000" dirty="0" err="1"/>
              <a:t>dikarenakan</a:t>
            </a:r>
            <a:r>
              <a:rPr lang="en-ID" sz="2000" dirty="0"/>
              <a:t> </a:t>
            </a:r>
            <a:r>
              <a:rPr lang="en-ID" sz="2000" dirty="0" err="1"/>
              <a:t>telah</a:t>
            </a:r>
            <a:r>
              <a:rPr lang="en-ID" sz="2000" dirty="0"/>
              <a:t> resign dan </a:t>
            </a:r>
            <a:r>
              <a:rPr lang="en-ID" sz="2000" dirty="0" err="1"/>
              <a:t>pindah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perusahaan</a:t>
            </a:r>
            <a:r>
              <a:rPr lang="en-ID" sz="2000" dirty="0"/>
              <a:t> lain </a:t>
            </a:r>
          </a:p>
          <a:p>
            <a:pPr marL="809625" indent="-342900">
              <a:buFont typeface="+mj-lt"/>
              <a:buAutoNum type="arabicPeriod"/>
            </a:pPr>
            <a:r>
              <a:rPr lang="en-ID" sz="2000" dirty="0" err="1"/>
              <a:t>Pernah</a:t>
            </a:r>
            <a:r>
              <a:rPr lang="en-ID" sz="2000" dirty="0"/>
              <a:t> </a:t>
            </a:r>
            <a:r>
              <a:rPr lang="en-ID" sz="2000" dirty="0" err="1"/>
              <a:t>terjadi</a:t>
            </a:r>
            <a:r>
              <a:rPr lang="en-ID" sz="2000" dirty="0"/>
              <a:t> audit internal </a:t>
            </a:r>
            <a:r>
              <a:rPr lang="en-ID" sz="2000" dirty="0" err="1"/>
              <a:t>batal</a:t>
            </a:r>
            <a:r>
              <a:rPr lang="en-ID" sz="2000" dirty="0"/>
              <a:t> </a:t>
            </a:r>
            <a:r>
              <a:rPr lang="en-ID" sz="2000" dirty="0" err="1"/>
              <a:t>dilaksanakan</a:t>
            </a:r>
            <a:r>
              <a:rPr lang="en-ID" sz="2000" dirty="0"/>
              <a:t> </a:t>
            </a:r>
            <a:r>
              <a:rPr lang="en-ID" sz="2000" dirty="0" err="1"/>
              <a:t>karena</a:t>
            </a:r>
            <a:r>
              <a:rPr lang="en-ID" sz="2000" dirty="0"/>
              <a:t> </a:t>
            </a:r>
            <a:r>
              <a:rPr lang="en-ID" sz="2000" dirty="0" err="1"/>
              <a:t>bentrok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Audit Customer</a:t>
            </a:r>
          </a:p>
        </p:txBody>
      </p:sp>
    </p:spTree>
    <p:extLst>
      <p:ext uri="{BB962C8B-B14F-4D97-AF65-F5344CB8AC3E}">
        <p14:creationId xmlns:p14="http://schemas.microsoft.com/office/powerpoint/2010/main" val="38506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789B27-A493-4B38-9DAC-6E98936FC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66687"/>
            <a:ext cx="9277350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B320B3-E065-4422-BDA6-AFCFAD9A2725}"/>
              </a:ext>
            </a:extLst>
          </p:cNvPr>
          <p:cNvSpPr/>
          <p:nvPr/>
        </p:nvSpPr>
        <p:spPr>
          <a:xfrm>
            <a:off x="3706504" y="1572904"/>
            <a:ext cx="2988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07E9A0-7BBE-4E59-A762-FA7F8A846F39}"/>
              </a:ext>
            </a:extLst>
          </p:cNvPr>
          <p:cNvSpPr/>
          <p:nvPr/>
        </p:nvSpPr>
        <p:spPr>
          <a:xfrm>
            <a:off x="3706504" y="2897233"/>
            <a:ext cx="2988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C122E7-F635-46C6-B5AE-6C72126CE70B}"/>
              </a:ext>
            </a:extLst>
          </p:cNvPr>
          <p:cNvSpPr/>
          <p:nvPr/>
        </p:nvSpPr>
        <p:spPr>
          <a:xfrm>
            <a:off x="3707721" y="4191000"/>
            <a:ext cx="2988000" cy="9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91AFE-288F-4201-A099-0DD6F9C81946}"/>
              </a:ext>
            </a:extLst>
          </p:cNvPr>
          <p:cNvSpPr/>
          <p:nvPr/>
        </p:nvSpPr>
        <p:spPr>
          <a:xfrm>
            <a:off x="3712192" y="5173610"/>
            <a:ext cx="30240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5634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DF86C4-F2F9-42EE-8793-97D418996F14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538514"/>
            <a:ext cx="8610600" cy="4817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v-SE" sz="2400" dirty="0"/>
              <a:t>Sistem adalah arahan baku dalam bekerja yang 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sv-SE" dirty="0"/>
              <a:t>T</a:t>
            </a:r>
            <a:r>
              <a:rPr lang="sv-SE" b="1" dirty="0"/>
              <a:t>anpa KESALAHAN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sv-SE" b="1" dirty="0"/>
              <a:t>Lebih EFISIEN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sv-SE" b="1" dirty="0"/>
              <a:t>Mencapai TUJUAN / SASARAN (kinerja)  </a:t>
            </a:r>
          </a:p>
          <a:p>
            <a:pPr algn="just">
              <a:buFontTx/>
              <a:buNone/>
            </a:pPr>
            <a:endParaRPr lang="sv-SE" sz="2000" dirty="0"/>
          </a:p>
          <a:p>
            <a:pPr algn="just"/>
            <a:r>
              <a:rPr lang="sv-SE" sz="2000" dirty="0"/>
              <a:t>Sistem itu tidak hanya prosedur, tetapi </a:t>
            </a:r>
            <a:r>
              <a:rPr lang="sv-SE" sz="2000" b="1" dirty="0"/>
              <a:t>meliputi 4M dan 1 L (Manusia, Metode, Mesin, Material, Lingkungan)</a:t>
            </a:r>
            <a:r>
              <a:rPr lang="sv-SE" sz="2000" dirty="0"/>
              <a:t>, ke 5 faktor tersebut </a:t>
            </a:r>
            <a:r>
              <a:rPr lang="sv-SE" sz="2000" b="1" dirty="0"/>
              <a:t>berinteraksi untuk menghasilkan output sesuai yang diharapkan </a:t>
            </a:r>
          </a:p>
          <a:p>
            <a:pPr lvl="1" algn="just"/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yang </a:t>
            </a:r>
            <a:r>
              <a:rPr lang="en-US" sz="2000" dirty="0" err="1"/>
              <a:t>baik</a:t>
            </a:r>
            <a:r>
              <a:rPr lang="en-US" sz="2000" dirty="0"/>
              <a:t> </a:t>
            </a:r>
            <a:r>
              <a:rPr lang="en-US" sz="2000" dirty="0" err="1"/>
              <a:t>diperlukan</a:t>
            </a:r>
            <a:r>
              <a:rPr lang="en-US" sz="2000" dirty="0"/>
              <a:t> </a:t>
            </a:r>
            <a:r>
              <a:rPr lang="en-US" sz="2000" b="1" dirty="0" err="1"/>
              <a:t>Manusia</a:t>
            </a:r>
            <a:r>
              <a:rPr lang="en-US" sz="2000" dirty="0"/>
              <a:t> yang </a:t>
            </a:r>
            <a:r>
              <a:rPr lang="en-US" sz="2000" dirty="0" err="1"/>
              <a:t>kompeten</a:t>
            </a:r>
            <a:r>
              <a:rPr lang="en-US" sz="2000" dirty="0"/>
              <a:t>, </a:t>
            </a:r>
          </a:p>
          <a:p>
            <a:pPr lvl="1" algn="just"/>
            <a:r>
              <a:rPr lang="en-US" sz="2000" dirty="0" err="1"/>
              <a:t>Acuan</a:t>
            </a:r>
            <a:r>
              <a:rPr lang="en-US" sz="2000" dirty="0"/>
              <a:t> </a:t>
            </a:r>
            <a:r>
              <a:rPr lang="en-US" sz="2000" dirty="0" err="1"/>
              <a:t>bekerja</a:t>
            </a:r>
            <a:r>
              <a:rPr lang="en-US" sz="2000" dirty="0"/>
              <a:t> (</a:t>
            </a:r>
            <a:r>
              <a:rPr lang="en-US" sz="2000" b="1" dirty="0" err="1"/>
              <a:t>Metode</a:t>
            </a:r>
            <a:r>
              <a:rPr lang="en-US" sz="2000" dirty="0"/>
              <a:t>)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output yang </a:t>
            </a:r>
            <a:r>
              <a:rPr lang="en-US" sz="2000" dirty="0" err="1"/>
              <a:t>baik</a:t>
            </a:r>
            <a:r>
              <a:rPr lang="en-US" sz="2000" dirty="0"/>
              <a:t>, </a:t>
            </a:r>
            <a:r>
              <a:rPr lang="en-US" sz="2000" dirty="0" err="1"/>
              <a:t>walaupun</a:t>
            </a:r>
            <a:r>
              <a:rPr lang="en-US" sz="2000" dirty="0"/>
              <a:t> </a:t>
            </a:r>
            <a:r>
              <a:rPr lang="en-US" sz="2000" dirty="0" err="1"/>
              <a:t>orangnya</a:t>
            </a:r>
            <a:r>
              <a:rPr lang="en-US" sz="2000" dirty="0"/>
              <a:t> </a:t>
            </a:r>
            <a:r>
              <a:rPr lang="en-US" sz="2000" dirty="0" err="1"/>
              <a:t>berganti-ganti</a:t>
            </a:r>
            <a:r>
              <a:rPr lang="en-US" sz="2000" dirty="0"/>
              <a:t>, </a:t>
            </a:r>
          </a:p>
          <a:p>
            <a:pPr lvl="1" algn="just"/>
            <a:r>
              <a:rPr lang="en-US" sz="2000" b="1" dirty="0" err="1"/>
              <a:t>Mesin</a:t>
            </a:r>
            <a:r>
              <a:rPr lang="en-US" sz="2000" dirty="0"/>
              <a:t>, </a:t>
            </a:r>
            <a:r>
              <a:rPr lang="en-US" sz="2000" dirty="0" err="1"/>
              <a:t>infrastruktur</a:t>
            </a:r>
            <a:r>
              <a:rPr lang="en-US" sz="2000" dirty="0"/>
              <a:t> yang </a:t>
            </a:r>
            <a:r>
              <a:rPr lang="en-US" sz="2000" dirty="0" err="1"/>
              <a:t>memadai</a:t>
            </a:r>
            <a:r>
              <a:rPr lang="en-US" sz="2000" dirty="0"/>
              <a:t> </a:t>
            </a:r>
          </a:p>
          <a:p>
            <a:pPr lvl="1" algn="just"/>
            <a:r>
              <a:rPr lang="en-US" sz="2000" b="1" dirty="0"/>
              <a:t>Material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berkualitas</a:t>
            </a:r>
            <a:endParaRPr lang="en-US" sz="2000" dirty="0"/>
          </a:p>
          <a:p>
            <a:pPr lvl="1" algn="just"/>
            <a:r>
              <a:rPr lang="en-US" sz="2000" b="1" dirty="0" err="1"/>
              <a:t>Lingkungan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</a:p>
          <a:p>
            <a:pPr algn="just"/>
            <a:endParaRPr lang="sv-SE" sz="2000" dirty="0"/>
          </a:p>
          <a:p>
            <a:pPr lvl="1" algn="just">
              <a:buFontTx/>
              <a:buNone/>
            </a:pPr>
            <a:endParaRPr lang="sv-SE" sz="2000" dirty="0"/>
          </a:p>
          <a:p>
            <a:pPr>
              <a:buFontTx/>
              <a:buNone/>
            </a:pPr>
            <a:endParaRPr lang="sv-SE" sz="2000" dirty="0"/>
          </a:p>
        </p:txBody>
      </p:sp>
      <p:sp>
        <p:nvSpPr>
          <p:cNvPr id="5" name="WordArt 4">
            <a:extLst>
              <a:ext uri="{FF2B5EF4-FFF2-40B4-BE49-F238E27FC236}">
                <a16:creationId xmlns:a16="http://schemas.microsoft.com/office/drawing/2014/main" id="{4B3CD5FA-6967-4A0A-9D02-F3E7C75A84C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91885"/>
            <a:ext cx="5163457" cy="757463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id-ID" sz="4000" u="sng" kern="10" dirty="0">
                <a:ln w="19050">
                  <a:noFill/>
                  <a:round/>
                  <a:headEnd/>
                  <a:tailEnd/>
                </a:ln>
                <a:solidFill>
                  <a:srgbClr val="0000CC"/>
                </a:solidFill>
                <a:effectLst/>
                <a:latin typeface="Impact" panose="020B0806030902050204" pitchFamily="34" charset="0"/>
              </a:rPr>
              <a:t>Apa itu Sistem</a:t>
            </a:r>
            <a:r>
              <a:rPr lang="en-US" sz="4000" u="sng" kern="10" dirty="0">
                <a:ln w="19050">
                  <a:noFill/>
                  <a:round/>
                  <a:headEnd/>
                  <a:tailEnd/>
                </a:ln>
                <a:solidFill>
                  <a:srgbClr val="0000CC"/>
                </a:solidFill>
                <a:effectLst/>
                <a:latin typeface="Impact" panose="020B0806030902050204" pitchFamily="34" charset="0"/>
              </a:rPr>
              <a:t> ?</a:t>
            </a:r>
            <a:endParaRPr lang="id-ID" sz="4000" u="sng" kern="10" dirty="0">
              <a:ln w="19050">
                <a:noFill/>
                <a:round/>
                <a:headEnd/>
                <a:tailEnd/>
              </a:ln>
              <a:solidFill>
                <a:srgbClr val="0000CC"/>
              </a:solidFill>
              <a:effectLst/>
              <a:latin typeface="Impact" panose="020B080603090205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A493D-A0B9-4ACC-A029-02883ADE5D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3029" y="-1"/>
            <a:ext cx="3272971" cy="30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9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rgbClr val="FF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906000" cy="19384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84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8574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464" y="4581128"/>
            <a:ext cx="3816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Fokus</a:t>
            </a:r>
            <a:r>
              <a:rPr lang="en-US" sz="1400" dirty="0">
                <a:solidFill>
                  <a:srgbClr val="FF0000"/>
                </a:solidFill>
              </a:rPr>
              <a:t> Sistem : Sistem </a:t>
            </a:r>
            <a:r>
              <a:rPr lang="en-US" sz="1400" dirty="0" err="1">
                <a:solidFill>
                  <a:srgbClr val="FF0000"/>
                </a:solidFill>
              </a:rPr>
              <a:t>diterapkan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dengan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konsisten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Tugas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tanggung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jawab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id-ID" sz="1400" dirty="0">
                <a:solidFill>
                  <a:srgbClr val="FF0000"/>
                </a:solidFill>
              </a:rPr>
              <a:t>PIC pelaksana proses</a:t>
            </a:r>
            <a:r>
              <a:rPr lang="en-US" sz="1400" dirty="0">
                <a:solidFill>
                  <a:srgbClr val="FF0000"/>
                </a:solidFill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Ukuran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Efektifitas</a:t>
            </a:r>
            <a:r>
              <a:rPr lang="en-US" sz="1400" dirty="0">
                <a:solidFill>
                  <a:srgbClr val="FF0000"/>
                </a:solidFill>
              </a:rPr>
              <a:t> Sistem : </a:t>
            </a:r>
            <a:r>
              <a:rPr lang="en-US" sz="1400" dirty="0" err="1">
                <a:solidFill>
                  <a:srgbClr val="FF0000"/>
                </a:solidFill>
              </a:rPr>
              <a:t>Jumlah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temuan</a:t>
            </a:r>
            <a:r>
              <a:rPr lang="en-US" sz="1400" dirty="0">
                <a:solidFill>
                  <a:srgbClr val="FF0000"/>
                </a:solidFill>
              </a:rPr>
              <a:t> audit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5048" y="4581128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Fokus</a:t>
            </a:r>
            <a:r>
              <a:rPr lang="en-US" sz="1400" dirty="0">
                <a:solidFill>
                  <a:srgbClr val="FF0000"/>
                </a:solidFill>
              </a:rPr>
              <a:t> : </a:t>
            </a:r>
            <a:r>
              <a:rPr lang="en-US" sz="1400" dirty="0" err="1">
                <a:solidFill>
                  <a:srgbClr val="FF0000"/>
                </a:solidFill>
              </a:rPr>
              <a:t>Sasaran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tercapai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Tugas</a:t>
            </a:r>
            <a:r>
              <a:rPr lang="en-US" sz="1400" dirty="0">
                <a:solidFill>
                  <a:srgbClr val="FF0000"/>
                </a:solidFill>
              </a:rPr>
              <a:t> dan </a:t>
            </a:r>
            <a:r>
              <a:rPr lang="en-US" sz="1400" dirty="0" err="1">
                <a:solidFill>
                  <a:srgbClr val="FF0000"/>
                </a:solidFill>
              </a:rPr>
              <a:t>tanggung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jawab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Manajeme</a:t>
            </a:r>
            <a:r>
              <a:rPr lang="id-ID" sz="1400" dirty="0">
                <a:solidFill>
                  <a:srgbClr val="FF0000"/>
                </a:solidFill>
              </a:rPr>
              <a:t>n</a:t>
            </a:r>
            <a:r>
              <a:rPr lang="en-US" sz="1400" dirty="0">
                <a:solidFill>
                  <a:srgbClr val="FF0000"/>
                </a:solidFill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Ukuran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Efektifitas</a:t>
            </a:r>
            <a:r>
              <a:rPr lang="en-US" sz="1400" dirty="0">
                <a:solidFill>
                  <a:srgbClr val="FF0000"/>
                </a:solidFill>
              </a:rPr>
              <a:t> : </a:t>
            </a:r>
            <a:r>
              <a:rPr lang="en-US" sz="1400" dirty="0" err="1">
                <a:solidFill>
                  <a:srgbClr val="FF0000"/>
                </a:solidFill>
              </a:rPr>
              <a:t>tercapainya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sasaran</a:t>
            </a:r>
            <a:r>
              <a:rPr lang="en-US" sz="1400" dirty="0">
                <a:solidFill>
                  <a:srgbClr val="FF0000"/>
                </a:solidFill>
              </a:rPr>
              <a:t>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8904" y="1996587"/>
            <a:ext cx="1152128" cy="48832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8092" y="2276872"/>
            <a:ext cx="369386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RUANG SISTEM</a:t>
            </a:r>
          </a:p>
          <a:p>
            <a:pPr algn="ctr"/>
            <a:endParaRPr lang="en-US" u="sng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</a:t>
            </a:r>
            <a:r>
              <a:rPr lang="en-US" sz="1600" dirty="0" err="1">
                <a:solidFill>
                  <a:srgbClr val="FF0000"/>
                </a:solidFill>
              </a:rPr>
              <a:t>Penjualan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</a:t>
            </a:r>
            <a:r>
              <a:rPr lang="en-US" sz="1600" dirty="0" err="1">
                <a:solidFill>
                  <a:srgbClr val="FF0000"/>
                </a:solidFill>
              </a:rPr>
              <a:t>Produksi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</a:t>
            </a:r>
            <a:r>
              <a:rPr lang="en-US" sz="1600" dirty="0" err="1">
                <a:solidFill>
                  <a:srgbClr val="FF0000"/>
                </a:solidFill>
              </a:rPr>
              <a:t>Pembelian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Corrective &amp; Preventif Maintenance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Penyimpanan Finish Good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…………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99683" y="2276872"/>
            <a:ext cx="336239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RUANG SASARAN PERUSAHAAN </a:t>
            </a:r>
          </a:p>
          <a:p>
            <a:pPr algn="ctr"/>
            <a:endParaRPr lang="en-US" u="sng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Penjualan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P</a:t>
            </a:r>
            <a:r>
              <a:rPr lang="id-ID" sz="1600" dirty="0">
                <a:solidFill>
                  <a:srgbClr val="FF0000"/>
                </a:solidFill>
              </a:rPr>
              <a:t>roductivity &amp; Efisiensi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Ontime kedatangan material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Downtime mesin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Akurasi Stock FG</a:t>
            </a:r>
          </a:p>
          <a:p>
            <a:pPr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 …………..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5586" y="1071546"/>
            <a:ext cx="775167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Sistem </a:t>
            </a:r>
            <a:r>
              <a:rPr lang="en-US" sz="2800" dirty="0" err="1">
                <a:solidFill>
                  <a:srgbClr val="FF0000"/>
                </a:solidFill>
              </a:rPr>
              <a:t>dan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Sasaran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seperti</a:t>
            </a:r>
            <a:r>
              <a:rPr lang="en-US" sz="2800" dirty="0">
                <a:solidFill>
                  <a:srgbClr val="FF0000"/>
                </a:solidFill>
              </a:rPr>
              <a:t> 2 </a:t>
            </a:r>
            <a:r>
              <a:rPr lang="en-US" sz="2800" dirty="0" err="1">
                <a:solidFill>
                  <a:srgbClr val="FF0000"/>
                </a:solidFill>
              </a:rPr>
              <a:t>ruangan</a:t>
            </a:r>
            <a:r>
              <a:rPr lang="en-US" sz="2800" dirty="0">
                <a:solidFill>
                  <a:srgbClr val="FF0000"/>
                </a:solidFill>
              </a:rPr>
              <a:t> yang </a:t>
            </a:r>
            <a:r>
              <a:rPr lang="en-US" sz="2800" dirty="0" err="1">
                <a:solidFill>
                  <a:srgbClr val="FF0000"/>
                </a:solidFill>
              </a:rPr>
              <a:t>terpisah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54" y="428604"/>
            <a:ext cx="4645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err="1">
                <a:solidFill>
                  <a:srgbClr val="FF0000"/>
                </a:solidFill>
              </a:rPr>
              <a:t>Kondisi</a:t>
            </a:r>
            <a:r>
              <a:rPr lang="en-US" sz="3200" u="sng" dirty="0">
                <a:solidFill>
                  <a:srgbClr val="FF0000"/>
                </a:solidFill>
              </a:rPr>
              <a:t> yang </a:t>
            </a:r>
            <a:r>
              <a:rPr lang="en-US" sz="3200" u="sng" dirty="0" err="1">
                <a:solidFill>
                  <a:srgbClr val="FF0000"/>
                </a:solidFill>
              </a:rPr>
              <a:t>sering</a:t>
            </a:r>
            <a:r>
              <a:rPr lang="en-US" sz="3200" u="sng" dirty="0">
                <a:solidFill>
                  <a:srgbClr val="FF0000"/>
                </a:solidFill>
              </a:rPr>
              <a:t> </a:t>
            </a:r>
            <a:r>
              <a:rPr lang="en-US" sz="3200" u="sng" dirty="0" err="1">
                <a:solidFill>
                  <a:srgbClr val="FF0000"/>
                </a:solidFill>
              </a:rPr>
              <a:t>terjadi</a:t>
            </a:r>
            <a:r>
              <a:rPr lang="en-US" sz="3200" u="sng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Ukuran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efektifitas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sistem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6C73B1F-7CAC-4109-82F5-78251E8EB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300" y="6583362"/>
            <a:ext cx="602615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Publik Training ISO 19011:2018 (c)Copyright, Sentral Sistem Feb 19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15" name="Picture 5" descr="D:\H_Miscelleneous\File dari shared doc\lo1.png">
            <a:extLst>
              <a:ext uri="{FF2B5EF4-FFF2-40B4-BE49-F238E27FC236}">
                <a16:creationId xmlns:a16="http://schemas.microsoft.com/office/drawing/2014/main" id="{E800F4EB-5AE0-4862-BB5E-B069BE465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87" y="136523"/>
            <a:ext cx="13827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4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/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638944"/>
            <a:ext cx="7344816" cy="5040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UKURAN EFEKTIFITAS SISTEM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KINERJA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rgbClr val="FF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FF0000"/>
                  </a:solidFill>
                </a:rPr>
                <a:t>Pengiriman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FF0000"/>
                  </a:solidFill>
                </a:rPr>
                <a:t>Perencanaan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</a:rPr>
                <a:t>Mutu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</a:rPr>
                <a:t>Produk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</a:rPr>
                <a:t>Baru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FF0000"/>
                  </a:solidFill>
                </a:rPr>
                <a:t>Produksi</a:t>
              </a:r>
              <a:r>
                <a:rPr lang="en-US" sz="2000" dirty="0">
                  <a:solidFill>
                    <a:srgbClr val="FF0000"/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Ketepatan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waktu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pengiriman</a:t>
            </a:r>
            <a:r>
              <a:rPr lang="en-US" sz="1600" dirty="0">
                <a:solidFill>
                  <a:srgbClr val="FF0000"/>
                </a:solidFill>
              </a:rPr>
              <a:t> 100%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Tidak</a:t>
            </a:r>
            <a:r>
              <a:rPr lang="en-US" sz="1600" dirty="0">
                <a:solidFill>
                  <a:srgbClr val="FF0000"/>
                </a:solidFill>
              </a:rPr>
              <a:t> salah </a:t>
            </a:r>
            <a:r>
              <a:rPr lang="en-US" sz="1600" dirty="0" err="1">
                <a:solidFill>
                  <a:srgbClr val="FF0000"/>
                </a:solidFill>
              </a:rPr>
              <a:t>kirim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Kesesuaian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jumlah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barang</a:t>
            </a:r>
            <a:r>
              <a:rPr lang="en-US" sz="1600" dirty="0">
                <a:solidFill>
                  <a:srgbClr val="FF0000"/>
                </a:solidFill>
              </a:rPr>
              <a:t> 100%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Productivity </a:t>
            </a:r>
            <a:r>
              <a:rPr lang="en-US" sz="1600" dirty="0" err="1">
                <a:solidFill>
                  <a:srgbClr val="FF0000"/>
                </a:solidFill>
              </a:rPr>
              <a:t>dan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Efisiensi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tercapai</a:t>
            </a:r>
            <a:r>
              <a:rPr lang="en-US" sz="1600" dirty="0">
                <a:solidFill>
                  <a:srgbClr val="FF0000"/>
                </a:solidFill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Penyelesaian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produksi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tepat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waktu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Minimal </a:t>
            </a:r>
            <a:r>
              <a:rPr lang="en-US" sz="1600" dirty="0" err="1">
                <a:solidFill>
                  <a:srgbClr val="FF0000"/>
                </a:solidFill>
              </a:rPr>
              <a:t>Kesalahan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atau</a:t>
            </a:r>
            <a:r>
              <a:rPr lang="en-US" sz="1600" dirty="0">
                <a:solidFill>
                  <a:srgbClr val="FF0000"/>
                </a:solidFill>
              </a:rPr>
              <a:t> Minimal </a:t>
            </a:r>
            <a:r>
              <a:rPr lang="en-US" sz="1600" dirty="0" err="1">
                <a:solidFill>
                  <a:srgbClr val="FF0000"/>
                </a:solidFill>
              </a:rPr>
              <a:t>Perbaikan</a:t>
            </a:r>
            <a:r>
              <a:rPr lang="en-US" sz="1600" dirty="0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…….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…….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…….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Ukuran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efektifitas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sistem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AD1E3355-0D8B-4474-857B-B6F45C9DF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300" y="6583362"/>
            <a:ext cx="602615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Publik Training ISO 19011:2018 (c)Copyright, Sentral Sistem Feb 19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44" name="Picture 5" descr="D:\H_Miscelleneous\File dari shared doc\lo1.png">
            <a:extLst>
              <a:ext uri="{FF2B5EF4-FFF2-40B4-BE49-F238E27FC236}">
                <a16:creationId xmlns:a16="http://schemas.microsoft.com/office/drawing/2014/main" id="{52FB3D80-9549-4405-B659-0B35BAD73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7" y="1543444"/>
            <a:ext cx="13827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4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Content Placeholder 4"/>
          <p:cNvGraphicFramePr>
            <a:graphicFrameLocks/>
          </p:cNvGraphicFramePr>
          <p:nvPr/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50832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solidFill>
                  <a:srgbClr val="FF0000"/>
                </a:solidFill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Apakah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diperoleh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tidak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sesuai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kriteria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solidFill>
                  <a:srgbClr val="FF0000"/>
                </a:solidFill>
                <a:latin typeface="Trebuchet MS" pitchFamily="34" charset="0"/>
              </a:rPr>
              <a:t>Output  </a:t>
            </a:r>
            <a:r>
              <a:rPr lang="en-US" sz="2400" i="1" dirty="0" err="1">
                <a:solidFill>
                  <a:srgbClr val="FF0000"/>
                </a:solidFill>
                <a:latin typeface="Trebuchet MS" pitchFamily="34" charset="0"/>
              </a:rPr>
              <a:t>Bermasalah</a:t>
            </a:r>
            <a:r>
              <a:rPr lang="en-US" sz="2400" i="1" dirty="0">
                <a:solidFill>
                  <a:srgbClr val="FF0000"/>
                </a:solidFill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2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>
                  <a:solidFill>
                    <a:srgbClr val="FF0000"/>
                  </a:solidFill>
                </a:rPr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417493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kern="10" dirty="0">
                <a:ln w="0"/>
                <a:solidFill>
                  <a:srgbClr val="FF0000"/>
                </a:solidFill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2800" kern="10" dirty="0">
                <a:ln w="0"/>
                <a:solidFill>
                  <a:srgbClr val="FF0000"/>
                </a:solidFill>
                <a:latin typeface="Gill Sans MT Condensed" pitchFamily="34" charset="0"/>
              </a:rPr>
              <a:t>EVALUASI KELEMAHAN PADA SISTEM (MASALAH PADA INPUT ? ATAU PROSES ?)</a:t>
            </a:r>
            <a:endParaRPr lang="en-US" sz="2800" kern="10" dirty="0">
              <a:ln w="0"/>
              <a:solidFill>
                <a:srgbClr val="FF0000"/>
              </a:solidFill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rgbClr val="FF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FF0000"/>
              </a:solidFill>
            </a:endParaRPr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>
                <a:solidFill>
                  <a:srgbClr val="FF0000"/>
                </a:solidFill>
              </a:rPr>
              <a:t>Pelajari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Sumber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Masalah</a:t>
            </a:r>
            <a:endParaRPr lang="en-US" sz="1600" u="sng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endParaRPr lang="en-US" sz="8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endParaRPr lang="en-US" sz="8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endParaRPr lang="en-US" sz="800" dirty="0">
              <a:solidFill>
                <a:srgbClr val="FF0000"/>
              </a:solidFill>
            </a:endParaRPr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>
                <a:solidFill>
                  <a:srgbClr val="FF0000"/>
                </a:solidFill>
              </a:rPr>
              <a:t>Proses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tidak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dikelola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dengan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baik</a:t>
            </a:r>
            <a:endParaRPr lang="en-US" sz="1600" dirty="0">
              <a:solidFill>
                <a:srgbClr val="FF0000"/>
              </a:solidFill>
            </a:endParaRPr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>
                <a:solidFill>
                  <a:srgbClr val="FF0000"/>
                </a:solidFill>
              </a:rPr>
              <a:t>Proses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mendapat</a:t>
            </a:r>
            <a:r>
              <a:rPr lang="en-US" sz="1600" dirty="0">
                <a:solidFill>
                  <a:srgbClr val="FF0000"/>
                </a:solidFill>
              </a:rPr>
              <a:t> input yang </a:t>
            </a:r>
            <a:r>
              <a:rPr lang="en-US" sz="1600" dirty="0" err="1">
                <a:solidFill>
                  <a:srgbClr val="FF0000"/>
                </a:solidFill>
              </a:rPr>
              <a:t>tidak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baik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atau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251401" y="5805264"/>
            <a:ext cx="72943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PERBAIKAN TERHADAP SISTEM AKAN MENGHASILKAN PERBAIKAN YANG PERMANEN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Proses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dijalankan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sesuai</a:t>
            </a:r>
            <a:r>
              <a:rPr lang="en-US" sz="1600" dirty="0">
                <a:solidFill>
                  <a:srgbClr val="FF0000"/>
                </a:solidFill>
              </a:rPr>
              <a:t> standard ? Standard </a:t>
            </a:r>
            <a:r>
              <a:rPr lang="en-US" sz="1600" dirty="0" err="1">
                <a:solidFill>
                  <a:srgbClr val="FF0000"/>
                </a:solidFill>
              </a:rPr>
              <a:t>kurang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baik</a:t>
            </a:r>
            <a:r>
              <a:rPr lang="en-US" sz="1600" dirty="0">
                <a:solidFill>
                  <a:srgbClr val="FF0000"/>
                </a:solidFill>
              </a:rPr>
              <a:t> ? Sistem </a:t>
            </a:r>
            <a:r>
              <a:rPr lang="en-US" sz="1600" dirty="0" err="1">
                <a:solidFill>
                  <a:srgbClr val="FF0000"/>
                </a:solidFill>
              </a:rPr>
              <a:t>Kontrol</a:t>
            </a:r>
            <a:r>
              <a:rPr lang="en-US" sz="1600" dirty="0">
                <a:solidFill>
                  <a:srgbClr val="FF0000"/>
                </a:solidFill>
              </a:rPr>
              <a:t> ? </a:t>
            </a:r>
            <a:r>
              <a:rPr lang="en-US" sz="1600" dirty="0" err="1">
                <a:solidFill>
                  <a:srgbClr val="FF0000"/>
                </a:solidFill>
              </a:rPr>
              <a:t>Pekerja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kompeten</a:t>
            </a:r>
            <a:r>
              <a:rPr lang="en-US" sz="1600" dirty="0">
                <a:solidFill>
                  <a:srgbClr val="FF0000"/>
                </a:solidFill>
              </a:rPr>
              <a:t> 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Ukuran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efektifitas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sistem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ECC33113-28E8-442F-8029-227EBDF5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300" y="6583362"/>
            <a:ext cx="602615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Publik Training ISO 19011:2018 (c)Copyright, Sentral Sistem Feb 19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27" name="Picture 5" descr="D:\H_Miscelleneous\File dari shared doc\lo1.png">
            <a:extLst>
              <a:ext uri="{FF2B5EF4-FFF2-40B4-BE49-F238E27FC236}">
                <a16:creationId xmlns:a16="http://schemas.microsoft.com/office/drawing/2014/main" id="{9923325E-5FB0-46C3-96D7-2D0F1E84B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87" y="136523"/>
            <a:ext cx="13827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15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6FB1039-FA8D-41F5-A47E-A60D81F12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1364776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80000"/>
              </a:lnSpc>
            </a:pPr>
            <a:r>
              <a:rPr lang="en-US" sz="3800" b="1" dirty="0"/>
              <a:t>COMPLIANCE = EFEKTIF ???</a:t>
            </a:r>
            <a:endParaRPr lang="en-US" sz="38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F2B0D-78A6-433E-AE43-C68408B3D379}"/>
              </a:ext>
            </a:extLst>
          </p:cNvPr>
          <p:cNvSpPr txBox="1"/>
          <p:nvPr/>
        </p:nvSpPr>
        <p:spPr>
          <a:xfrm>
            <a:off x="683896" y="1490592"/>
            <a:ext cx="8984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 err="1"/>
              <a:t>Prosedur</a:t>
            </a:r>
            <a:r>
              <a:rPr lang="en-US" sz="2000" b="1" dirty="0"/>
              <a:t> Proses </a:t>
            </a:r>
            <a:r>
              <a:rPr lang="en-US" sz="2000" b="1" dirty="0" err="1"/>
              <a:t>Produksi</a:t>
            </a:r>
            <a:r>
              <a:rPr lang="en-US" sz="2000" b="1" dirty="0"/>
              <a:t> </a:t>
            </a:r>
            <a:r>
              <a:rPr lang="en-US" sz="2000" b="1" dirty="0" err="1"/>
              <a:t>sudah</a:t>
            </a:r>
            <a:r>
              <a:rPr lang="en-US" sz="2000" b="1" dirty="0"/>
              <a:t> </a:t>
            </a:r>
            <a:r>
              <a:rPr lang="en-US" sz="2000" b="1" dirty="0" err="1"/>
              <a:t>dilaksanakan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konsisten</a:t>
            </a:r>
            <a:r>
              <a:rPr lang="en-US" sz="2000" b="1" dirty="0"/>
              <a:t>, </a:t>
            </a:r>
            <a:r>
              <a:rPr lang="en-US" sz="2000" dirty="0" err="1"/>
              <a:t>namun</a:t>
            </a:r>
            <a:r>
              <a:rPr lang="en-US" sz="2000" dirty="0"/>
              <a:t> </a:t>
            </a:r>
            <a:r>
              <a:rPr lang="en-US" sz="2000" dirty="0" err="1"/>
              <a:t>pencapaian</a:t>
            </a:r>
            <a:r>
              <a:rPr lang="en-US" sz="2000" dirty="0"/>
              <a:t> </a:t>
            </a:r>
            <a:r>
              <a:rPr lang="en-US" sz="2000" dirty="0" err="1"/>
              <a:t>produksi</a:t>
            </a:r>
            <a:r>
              <a:rPr lang="en-US" sz="2000" dirty="0"/>
              <a:t> </a:t>
            </a:r>
            <a:r>
              <a:rPr lang="en-US" sz="2000" dirty="0" err="1"/>
              <a:t>sering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target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mesin</a:t>
            </a:r>
            <a:r>
              <a:rPr lang="en-US" sz="2000" dirty="0"/>
              <a:t> </a:t>
            </a:r>
            <a:r>
              <a:rPr lang="en-US" sz="2000" dirty="0" err="1"/>
              <a:t>sering</a:t>
            </a:r>
            <a:r>
              <a:rPr lang="en-US" sz="2000" dirty="0"/>
              <a:t> breakdown, </a:t>
            </a:r>
            <a:r>
              <a:rPr lang="en-US" sz="2000" dirty="0" err="1"/>
              <a:t>produk</a:t>
            </a:r>
            <a:r>
              <a:rPr lang="en-US" sz="2000" dirty="0"/>
              <a:t> NG </a:t>
            </a:r>
            <a:r>
              <a:rPr lang="en-US" sz="2000" dirty="0" err="1"/>
              <a:t>tinggi</a:t>
            </a:r>
            <a:r>
              <a:rPr lang="en-US" sz="2000" dirty="0"/>
              <a:t>, material </a:t>
            </a:r>
            <a:r>
              <a:rPr lang="en-US" sz="2000" dirty="0" err="1"/>
              <a:t>sering</a:t>
            </a:r>
            <a:r>
              <a:rPr lang="en-US" sz="2000" dirty="0"/>
              <a:t> </a:t>
            </a:r>
            <a:r>
              <a:rPr lang="en-US" sz="2000" dirty="0" err="1"/>
              <a:t>kurang</a:t>
            </a:r>
            <a:r>
              <a:rPr lang="en-US" sz="2000" dirty="0"/>
              <a:t>, </a:t>
            </a:r>
            <a:r>
              <a:rPr lang="en-US" sz="2000" dirty="0" err="1"/>
              <a:t>dll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b="1" dirty="0" err="1"/>
              <a:t>Sasaran</a:t>
            </a:r>
            <a:r>
              <a:rPr lang="en-US" sz="2000" b="1" dirty="0"/>
              <a:t> </a:t>
            </a:r>
            <a:r>
              <a:rPr lang="en-US" sz="2000" b="1" dirty="0" err="1"/>
              <a:t>Mutu</a:t>
            </a:r>
            <a:r>
              <a:rPr lang="en-US" sz="2000" b="1" dirty="0"/>
              <a:t> </a:t>
            </a:r>
            <a:r>
              <a:rPr lang="en-US" sz="2000" b="1" dirty="0" err="1"/>
              <a:t>beserta</a:t>
            </a:r>
            <a:r>
              <a:rPr lang="en-US" sz="2000" b="1" dirty="0"/>
              <a:t> activity plan </a:t>
            </a:r>
            <a:r>
              <a:rPr lang="en-US" sz="2000" b="1" dirty="0" err="1"/>
              <a:t>sudah</a:t>
            </a:r>
            <a:r>
              <a:rPr lang="en-US" sz="2000" b="1" dirty="0"/>
              <a:t> </a:t>
            </a:r>
            <a:r>
              <a:rPr lang="en-US" sz="2000" b="1" dirty="0" err="1"/>
              <a:t>ditetapkan</a:t>
            </a:r>
            <a:r>
              <a:rPr lang="en-US" sz="2000" b="1" dirty="0"/>
              <a:t>, </a:t>
            </a:r>
            <a:r>
              <a:rPr lang="en-US" sz="2000" dirty="0"/>
              <a:t>dan </a:t>
            </a:r>
            <a:r>
              <a:rPr lang="en-US" sz="2000" dirty="0" err="1"/>
              <a:t>dilaporkan</a:t>
            </a:r>
            <a:r>
              <a:rPr lang="en-US" sz="2000" dirty="0"/>
              <a:t> </a:t>
            </a:r>
            <a:r>
              <a:rPr lang="en-US" sz="2000" dirty="0" err="1"/>
              <a:t>pencapaiannya</a:t>
            </a:r>
            <a:r>
              <a:rPr lang="en-US" sz="2000" dirty="0"/>
              <a:t>, </a:t>
            </a:r>
            <a:r>
              <a:rPr lang="en-US" sz="2000" dirty="0" err="1"/>
              <a:t>namun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sasaran</a:t>
            </a:r>
            <a:r>
              <a:rPr lang="en-US" sz="2000" dirty="0"/>
              <a:t>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tercapai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err="1"/>
              <a:t>Karyawan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factor </a:t>
            </a:r>
            <a:r>
              <a:rPr lang="en-US" sz="2000" dirty="0" err="1"/>
              <a:t>penyebab</a:t>
            </a:r>
            <a:r>
              <a:rPr lang="en-US" sz="2000" dirty="0"/>
              <a:t> </a:t>
            </a:r>
            <a:r>
              <a:rPr lang="en-US" sz="2000" dirty="0" err="1"/>
              <a:t>tertinggi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problem di </a:t>
            </a:r>
            <a:r>
              <a:rPr lang="en-US" sz="2000" dirty="0" err="1"/>
              <a:t>hampir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, </a:t>
            </a:r>
            <a:r>
              <a:rPr lang="en-US" sz="2000" dirty="0" err="1"/>
              <a:t>padahal</a:t>
            </a:r>
            <a:r>
              <a:rPr lang="en-US" sz="2000" dirty="0"/>
              <a:t> </a:t>
            </a:r>
            <a:r>
              <a:rPr lang="en-US" sz="2000" b="1" dirty="0"/>
              <a:t>proses </a:t>
            </a:r>
            <a:r>
              <a:rPr lang="en-US" sz="2000" b="1" dirty="0" err="1"/>
              <a:t>rekruitmen</a:t>
            </a:r>
            <a:r>
              <a:rPr lang="en-US" sz="2000" b="1" dirty="0"/>
              <a:t> </a:t>
            </a:r>
            <a:r>
              <a:rPr lang="en-US" sz="2000" b="1" dirty="0" err="1"/>
              <a:t>sudah</a:t>
            </a:r>
            <a:r>
              <a:rPr lang="en-US" sz="2000" b="1" dirty="0"/>
              <a:t> </a:t>
            </a:r>
            <a:r>
              <a:rPr lang="en-US" sz="2000" b="1" dirty="0" err="1"/>
              <a:t>sesuai</a:t>
            </a:r>
            <a:r>
              <a:rPr lang="en-US" sz="2000" b="1" dirty="0"/>
              <a:t> </a:t>
            </a:r>
            <a:r>
              <a:rPr lang="en-US" sz="2000" b="1" dirty="0" err="1"/>
              <a:t>prosedur</a:t>
            </a:r>
            <a:r>
              <a:rPr lang="en-US" sz="2000" b="1" dirty="0"/>
              <a:t>.</a:t>
            </a:r>
          </a:p>
          <a:p>
            <a:pPr marL="342900" indent="-342900">
              <a:buAutoNum type="arabicPeriod"/>
            </a:pPr>
            <a:r>
              <a:rPr lang="en-ID" sz="2000" b="1" dirty="0"/>
              <a:t>Supplier </a:t>
            </a:r>
            <a:r>
              <a:rPr lang="en-ID" sz="2000" b="1" dirty="0" err="1"/>
              <a:t>telah</a:t>
            </a:r>
            <a:r>
              <a:rPr lang="en-ID" sz="2000" b="1" dirty="0"/>
              <a:t> </a:t>
            </a:r>
            <a:r>
              <a:rPr lang="en-ID" sz="2000" b="1" dirty="0" err="1"/>
              <a:t>dilakukan</a:t>
            </a:r>
            <a:r>
              <a:rPr lang="en-ID" sz="2000" b="1" dirty="0"/>
              <a:t> </a:t>
            </a:r>
            <a:r>
              <a:rPr lang="en-ID" sz="2000" b="1" dirty="0" err="1"/>
              <a:t>seleksi</a:t>
            </a:r>
            <a:r>
              <a:rPr lang="en-ID" sz="2000" b="1" dirty="0"/>
              <a:t>, </a:t>
            </a:r>
            <a:r>
              <a:rPr lang="en-ID" sz="2000" dirty="0" err="1"/>
              <a:t>tapi</a:t>
            </a:r>
            <a:r>
              <a:rPr lang="en-ID" sz="2000" dirty="0"/>
              <a:t> </a:t>
            </a:r>
            <a:r>
              <a:rPr lang="en-ID" sz="2000" dirty="0" err="1"/>
              <a:t>masih</a:t>
            </a:r>
            <a:r>
              <a:rPr lang="en-ID" sz="2000" dirty="0"/>
              <a:t> </a:t>
            </a:r>
            <a:r>
              <a:rPr lang="en-ID" sz="2000" dirty="0" err="1"/>
              <a:t>saja</a:t>
            </a:r>
            <a:r>
              <a:rPr lang="en-ID" sz="2000" dirty="0"/>
              <a:t> </a:t>
            </a:r>
            <a:r>
              <a:rPr lang="en-ID" sz="2000" dirty="0" err="1"/>
              <a:t>terjadi</a:t>
            </a:r>
            <a:r>
              <a:rPr lang="en-ID" sz="2000" dirty="0"/>
              <a:t> </a:t>
            </a:r>
            <a:r>
              <a:rPr lang="en-ID" sz="2000" dirty="0" err="1"/>
              <a:t>keterlambatan</a:t>
            </a:r>
            <a:r>
              <a:rPr lang="en-ID" sz="2000" dirty="0"/>
              <a:t> </a:t>
            </a:r>
            <a:r>
              <a:rPr lang="en-ID" sz="2000" dirty="0" err="1"/>
              <a:t>pengiriman</a:t>
            </a:r>
            <a:endParaRPr lang="en-ID" sz="2000" dirty="0"/>
          </a:p>
          <a:p>
            <a:pPr marL="342900" indent="-342900">
              <a:buAutoNum type="arabicPeriod"/>
            </a:pPr>
            <a:r>
              <a:rPr lang="en-ID" sz="2000" b="1" dirty="0" err="1"/>
              <a:t>Prosedur</a:t>
            </a:r>
            <a:r>
              <a:rPr lang="en-ID" sz="2000" b="1" dirty="0"/>
              <a:t> </a:t>
            </a:r>
            <a:r>
              <a:rPr lang="en-ID" sz="2000" b="1" dirty="0" err="1"/>
              <a:t>Pengembangan</a:t>
            </a:r>
            <a:r>
              <a:rPr lang="en-ID" sz="2000" b="1" dirty="0"/>
              <a:t> </a:t>
            </a:r>
            <a:r>
              <a:rPr lang="en-ID" sz="2000" b="1" dirty="0" err="1"/>
              <a:t>Produk</a:t>
            </a:r>
            <a:r>
              <a:rPr lang="en-ID" sz="2000" b="1" dirty="0"/>
              <a:t> </a:t>
            </a:r>
            <a:r>
              <a:rPr lang="en-ID" sz="2000" b="1" dirty="0" err="1"/>
              <a:t>Baru</a:t>
            </a:r>
            <a:r>
              <a:rPr lang="en-ID" sz="2000" b="1" dirty="0"/>
              <a:t> </a:t>
            </a:r>
            <a:r>
              <a:rPr lang="en-ID" sz="2000" b="1" dirty="0" err="1"/>
              <a:t>sudah</a:t>
            </a:r>
            <a:r>
              <a:rPr lang="en-ID" sz="2000" b="1" dirty="0"/>
              <a:t> </a:t>
            </a:r>
            <a:r>
              <a:rPr lang="en-ID" sz="2000" b="1" dirty="0" err="1"/>
              <a:t>dilaksanakan</a:t>
            </a:r>
            <a:r>
              <a:rPr lang="en-ID" sz="2000" b="1" dirty="0"/>
              <a:t>,</a:t>
            </a:r>
            <a:r>
              <a:rPr lang="en-ID" sz="2000" dirty="0"/>
              <a:t> </a:t>
            </a:r>
            <a:r>
              <a:rPr lang="en-ID" sz="2000" dirty="0" err="1"/>
              <a:t>namun</a:t>
            </a:r>
            <a:r>
              <a:rPr lang="en-ID" sz="2000" dirty="0"/>
              <a:t> </a:t>
            </a:r>
            <a:r>
              <a:rPr lang="en-ID" sz="2000" dirty="0" err="1"/>
              <a:t>Produk</a:t>
            </a:r>
            <a:r>
              <a:rPr lang="en-ID" sz="2000" dirty="0"/>
              <a:t> </a:t>
            </a:r>
            <a:r>
              <a:rPr lang="en-ID" sz="2000" dirty="0" err="1"/>
              <a:t>baru</a:t>
            </a:r>
            <a:r>
              <a:rPr lang="en-ID" sz="2000" dirty="0"/>
              <a:t> </a:t>
            </a:r>
            <a:r>
              <a:rPr lang="en-ID" sz="2000" dirty="0" err="1"/>
              <a:t>selalu</a:t>
            </a:r>
            <a:r>
              <a:rPr lang="en-ID" sz="2000" dirty="0"/>
              <a:t> </a:t>
            </a:r>
            <a:r>
              <a:rPr lang="en-ID" sz="2000" dirty="0" err="1"/>
              <a:t>menjadi</a:t>
            </a:r>
            <a:r>
              <a:rPr lang="en-ID" sz="2000" dirty="0"/>
              <a:t> Reject Rate </a:t>
            </a:r>
            <a:r>
              <a:rPr lang="en-ID" sz="2000" dirty="0" err="1"/>
              <a:t>tertinggi</a:t>
            </a:r>
            <a:r>
              <a:rPr lang="en-ID" sz="2000" dirty="0"/>
              <a:t>, Productivity </a:t>
            </a:r>
            <a:r>
              <a:rPr lang="en-ID" sz="2000" dirty="0" err="1"/>
              <a:t>terendah</a:t>
            </a:r>
            <a:r>
              <a:rPr lang="en-ID" sz="2000" dirty="0"/>
              <a:t>, dan </a:t>
            </a:r>
            <a:r>
              <a:rPr lang="en-ID" sz="2000" dirty="0" err="1"/>
              <a:t>tingkat</a:t>
            </a:r>
            <a:r>
              <a:rPr lang="en-ID" sz="2000" dirty="0"/>
              <a:t> over time </a:t>
            </a:r>
            <a:r>
              <a:rPr lang="en-ID" sz="2000" dirty="0" err="1"/>
              <a:t>tertinggi</a:t>
            </a:r>
            <a:r>
              <a:rPr lang="en-ID" sz="20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EEB24-5580-4DCA-BBFC-19D61439A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44" y="5276244"/>
            <a:ext cx="2376956" cy="15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96C07A-80DD-4BC2-9292-C438C4D5D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01" b="80671"/>
          <a:stretch/>
        </p:blipFill>
        <p:spPr>
          <a:xfrm>
            <a:off x="381001" y="288970"/>
            <a:ext cx="2128136" cy="9186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E913E-0FD7-4FA5-A781-E149B957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850" y="507732"/>
            <a:ext cx="5137857" cy="442571"/>
          </a:xfrm>
        </p:spPr>
        <p:txBody>
          <a:bodyPr>
            <a:prstTxWarp prst="textPlain">
              <a:avLst/>
            </a:prstTxWarp>
            <a:normAutofit fontScale="90000"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glow rad="127000">
                    <a:schemeClr val="bg1"/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Social Media</a:t>
            </a:r>
            <a:endParaRPr lang="en-ID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glow rad="127000">
                  <a:schemeClr val="bg1"/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E5583-5AFE-4838-AEF6-1987D166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A2B31F-742F-45A4-B522-52C44B46EF6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8306A-7297-485F-8B94-895CC6BE7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9" t="35689" r="63178" b="34453"/>
          <a:stretch/>
        </p:blipFill>
        <p:spPr>
          <a:xfrm>
            <a:off x="2902524" y="2623120"/>
            <a:ext cx="1215553" cy="923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45E5C9-43A0-4E2D-BFDB-1A4BC679DD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0" r="13065"/>
          <a:stretch/>
        </p:blipFill>
        <p:spPr>
          <a:xfrm>
            <a:off x="3107167" y="4457005"/>
            <a:ext cx="806267" cy="797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EF0A3-A950-4A50-9F14-8DB24F97FD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6533" r="24492" b="6214"/>
          <a:stretch/>
        </p:blipFill>
        <p:spPr>
          <a:xfrm>
            <a:off x="6792161" y="2631464"/>
            <a:ext cx="806267" cy="7975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45A04C-2771-4CDE-9514-ACE4D9E9AF8F}"/>
              </a:ext>
            </a:extLst>
          </p:cNvPr>
          <p:cNvSpPr txBox="1"/>
          <p:nvPr/>
        </p:nvSpPr>
        <p:spPr>
          <a:xfrm>
            <a:off x="6090554" y="3509416"/>
            <a:ext cx="2382383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846" dirty="0"/>
              <a:t>bit.ly/</a:t>
            </a:r>
            <a:r>
              <a:rPr lang="en-ID" sz="1846" dirty="0" err="1"/>
              <a:t>fb_ssconsulting</a:t>
            </a:r>
            <a:endParaRPr lang="en-ID" sz="1846" dirty="0"/>
          </a:p>
          <a:p>
            <a:r>
              <a:rPr lang="en-ID" sz="1846" dirty="0"/>
              <a:t>bit.ly/</a:t>
            </a:r>
            <a:r>
              <a:rPr lang="en-ID" sz="1846" dirty="0" err="1"/>
              <a:t>fb_sscalibration</a:t>
            </a:r>
            <a:endParaRPr lang="en-ID" sz="184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FBAF1-BA2B-48CE-A6A1-765395636726}"/>
              </a:ext>
            </a:extLst>
          </p:cNvPr>
          <p:cNvSpPr txBox="1"/>
          <p:nvPr/>
        </p:nvSpPr>
        <p:spPr>
          <a:xfrm>
            <a:off x="2509138" y="3509416"/>
            <a:ext cx="2186817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846" dirty="0"/>
              <a:t>bit.ly/</a:t>
            </a:r>
            <a:r>
              <a:rPr lang="en-ID" sz="1846" dirty="0" err="1"/>
              <a:t>SSC_channel</a:t>
            </a:r>
            <a:endParaRPr lang="en-ID" sz="184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FFB3D-FB98-4769-BCFA-7E0364A0BB9E}"/>
              </a:ext>
            </a:extLst>
          </p:cNvPr>
          <p:cNvSpPr txBox="1"/>
          <p:nvPr/>
        </p:nvSpPr>
        <p:spPr>
          <a:xfrm>
            <a:off x="2412218" y="5316585"/>
            <a:ext cx="2369559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846" dirty="0"/>
              <a:t>bit.ly/</a:t>
            </a:r>
            <a:r>
              <a:rPr lang="en-ID" sz="1846" dirty="0" err="1"/>
              <a:t>ig_ssconsulting</a:t>
            </a:r>
            <a:endParaRPr lang="en-ID" sz="1846" dirty="0"/>
          </a:p>
          <a:p>
            <a:r>
              <a:rPr lang="en-ID" sz="1846" dirty="0"/>
              <a:t>bit.ly/</a:t>
            </a:r>
            <a:r>
              <a:rPr lang="en-ID" sz="1846" dirty="0" err="1"/>
              <a:t>ig_sscalibration</a:t>
            </a:r>
            <a:endParaRPr lang="en-ID" sz="184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001E44-F35A-4DB8-80A4-CDEF088B4F87}"/>
              </a:ext>
            </a:extLst>
          </p:cNvPr>
          <p:cNvSpPr txBox="1"/>
          <p:nvPr/>
        </p:nvSpPr>
        <p:spPr>
          <a:xfrm>
            <a:off x="5808513" y="5317628"/>
            <a:ext cx="2988319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846" dirty="0"/>
              <a:t>bit.ly/</a:t>
            </a:r>
            <a:r>
              <a:rPr lang="en-ID" sz="1846" dirty="0" err="1"/>
              <a:t>linkedln_ssconsulting</a:t>
            </a:r>
            <a:endParaRPr lang="en-ID" sz="1846" dirty="0"/>
          </a:p>
          <a:p>
            <a:r>
              <a:rPr lang="en-ID" sz="1846" dirty="0"/>
              <a:t>bit.ly/</a:t>
            </a:r>
            <a:r>
              <a:rPr lang="en-ID" sz="1846" dirty="0" err="1"/>
              <a:t>linkedln_sscalibration</a:t>
            </a:r>
            <a:endParaRPr lang="en-ID" sz="1846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79B45B3-585E-4915-A60E-3BE6CE1DD06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12523" r="2595" b="15979"/>
          <a:stretch/>
        </p:blipFill>
        <p:spPr>
          <a:xfrm rot="19789030">
            <a:off x="632399" y="3139489"/>
            <a:ext cx="2426289" cy="6812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B20308-125F-45F9-90DC-2CE435B41AE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7" t="4977" r="9063" b="14934"/>
          <a:stretch/>
        </p:blipFill>
        <p:spPr>
          <a:xfrm rot="2067986">
            <a:off x="8035093" y="2513245"/>
            <a:ext cx="1037679" cy="10555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335457-01CA-407D-A2EA-1FA8B9BC2B7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7" t="27709" r="13107" b="27402"/>
          <a:stretch/>
        </p:blipFill>
        <p:spPr>
          <a:xfrm rot="19430642">
            <a:off x="1543710" y="4758514"/>
            <a:ext cx="1219513" cy="740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7D6355-4F49-41FF-9A54-DDAF6EBFCF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54" y="4482491"/>
            <a:ext cx="2327452" cy="8775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3325ED3-62B2-4B18-B19C-59648477ACED}"/>
              </a:ext>
            </a:extLst>
          </p:cNvPr>
          <p:cNvSpPr txBox="1"/>
          <p:nvPr/>
        </p:nvSpPr>
        <p:spPr>
          <a:xfrm>
            <a:off x="1762699" y="1541890"/>
            <a:ext cx="6380602" cy="596613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ID" sz="3323" b="1" dirty="0">
                <a:solidFill>
                  <a:srgbClr val="0000CC"/>
                </a:solidFill>
              </a:rPr>
              <a:t>www.sentralsistem.com</a:t>
            </a:r>
          </a:p>
        </p:txBody>
      </p:sp>
    </p:spTree>
    <p:extLst>
      <p:ext uri="{BB962C8B-B14F-4D97-AF65-F5344CB8AC3E}">
        <p14:creationId xmlns:p14="http://schemas.microsoft.com/office/powerpoint/2010/main" val="300545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>
            <a:extLst>
              <a:ext uri="{FF2B5EF4-FFF2-40B4-BE49-F238E27FC236}">
                <a16:creationId xmlns:a16="http://schemas.microsoft.com/office/drawing/2014/main" id="{BE0D557B-E2CD-4AB1-BCFB-6375CABA8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906000" cy="851789"/>
          </a:xfrm>
          <a:solidFill>
            <a:srgbClr val="6666FF"/>
          </a:solidFill>
        </p:spPr>
        <p:txBody>
          <a:bodyPr vert="horz" lIns="87276" tIns="43637" rIns="87276" bIns="43637" rtlCol="0" anchor="ctr">
            <a:normAutofit/>
          </a:bodyPr>
          <a:lstStyle/>
          <a:p>
            <a:pPr algn="ctr" eaLnBrk="1" hangingPunct="1"/>
            <a:r>
              <a:rPr lang="en-US" sz="2400" b="1" dirty="0" err="1">
                <a:solidFill>
                  <a:schemeClr val="bg1"/>
                </a:solidFill>
              </a:rPr>
              <a:t>Perbandingan</a:t>
            </a:r>
            <a:r>
              <a:rPr lang="en-US" sz="2400" b="1" dirty="0">
                <a:solidFill>
                  <a:schemeClr val="bg1"/>
                </a:solidFill>
              </a:rPr>
              <a:t> Audit </a:t>
            </a:r>
            <a:r>
              <a:rPr lang="en-US" sz="2400" b="1" dirty="0" err="1">
                <a:solidFill>
                  <a:schemeClr val="bg1"/>
                </a:solidFill>
              </a:rPr>
              <a:t>Kesesuaian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vs</a:t>
            </a:r>
            <a:r>
              <a:rPr lang="en-US" sz="2400" b="1" dirty="0">
                <a:solidFill>
                  <a:schemeClr val="bg1"/>
                </a:solidFill>
              </a:rPr>
              <a:t> Audit </a:t>
            </a:r>
            <a:r>
              <a:rPr lang="en-US" sz="2400" b="1" dirty="0" err="1">
                <a:solidFill>
                  <a:schemeClr val="bg1"/>
                </a:solidFill>
              </a:rPr>
              <a:t>Kinerja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Pentagon 1">
            <a:extLst>
              <a:ext uri="{FF2B5EF4-FFF2-40B4-BE49-F238E27FC236}">
                <a16:creationId xmlns:a16="http://schemas.microsoft.com/office/drawing/2014/main" id="{C5C07761-4BAE-4537-BE03-15CC486BD92C}"/>
              </a:ext>
            </a:extLst>
          </p:cNvPr>
          <p:cNvSpPr/>
          <p:nvPr/>
        </p:nvSpPr>
        <p:spPr>
          <a:xfrm>
            <a:off x="4789339" y="978134"/>
            <a:ext cx="2432720" cy="504056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dirty="0" err="1">
                <a:solidFill>
                  <a:schemeClr val="tx1"/>
                </a:solidFill>
                <a:latin typeface="Century Gothic" pitchFamily="34" charset="0"/>
              </a:rPr>
              <a:t>Kinerja</a:t>
            </a:r>
            <a:endParaRPr lang="en-US" dirty="0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715D1392-089C-45B6-8404-C1E89F4C7992}"/>
              </a:ext>
            </a:extLst>
          </p:cNvPr>
          <p:cNvSpPr/>
          <p:nvPr/>
        </p:nvSpPr>
        <p:spPr>
          <a:xfrm flipH="1">
            <a:off x="2053035" y="978134"/>
            <a:ext cx="2432720" cy="50405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dirty="0" err="1">
                <a:solidFill>
                  <a:schemeClr val="tx1"/>
                </a:solidFill>
                <a:latin typeface="Century Gothic" pitchFamily="34" charset="0"/>
              </a:rPr>
              <a:t>Kesesuaian</a:t>
            </a:r>
            <a:r>
              <a:rPr lang="en-US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D04030-5BFC-4ED7-AF71-0D01591699C8}"/>
              </a:ext>
            </a:extLst>
          </p:cNvPr>
          <p:cNvCxnSpPr/>
          <p:nvPr/>
        </p:nvCxnSpPr>
        <p:spPr>
          <a:xfrm flipH="1">
            <a:off x="1476972" y="4665642"/>
            <a:ext cx="3017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24850F-30AB-4EFD-BF50-772BDFE931EF}"/>
              </a:ext>
            </a:extLst>
          </p:cNvPr>
          <p:cNvCxnSpPr/>
          <p:nvPr/>
        </p:nvCxnSpPr>
        <p:spPr>
          <a:xfrm flipH="1">
            <a:off x="4789339" y="4665642"/>
            <a:ext cx="3017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657E65-FA48-49AC-89A4-30B69152A47C}"/>
              </a:ext>
            </a:extLst>
          </p:cNvPr>
          <p:cNvCxnSpPr>
            <a:cxnSpLocks/>
          </p:cNvCxnSpPr>
          <p:nvPr/>
        </p:nvCxnSpPr>
        <p:spPr>
          <a:xfrm flipV="1">
            <a:off x="4653271" y="1608535"/>
            <a:ext cx="0" cy="512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://p5cdn4static.sharpschool.com/UserFiles/Servers/Server_3132289/Image/TaxConnections-Picture-Audit-Magnifying-Glass-3-square.jpg">
            <a:extLst>
              <a:ext uri="{FF2B5EF4-FFF2-40B4-BE49-F238E27FC236}">
                <a16:creationId xmlns:a16="http://schemas.microsoft.com/office/drawing/2014/main" id="{893D56ED-04B9-4B11-BB92-2562C8676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44" l="5889" r="97667">
                        <a14:foregroundMark x1="44333" y1="16778" x2="44333" y2="1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08" y="2955412"/>
            <a:ext cx="1926256" cy="192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D6E406-71F5-46DF-8C2B-A6CDDFEB24D4}"/>
              </a:ext>
            </a:extLst>
          </p:cNvPr>
          <p:cNvSpPr/>
          <p:nvPr/>
        </p:nvSpPr>
        <p:spPr>
          <a:xfrm>
            <a:off x="380968" y="1628800"/>
            <a:ext cx="419644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j-lt"/>
              </a:rPr>
              <a:t>Apakah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prosedur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pembelian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sudah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sesuai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dengan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persyaratan</a:t>
            </a:r>
            <a:r>
              <a:rPr lang="en-US" sz="1600" dirty="0">
                <a:latin typeface="+mj-lt"/>
              </a:rPr>
              <a:t> ISO 13485 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600" dirty="0">
              <a:latin typeface="+mj-lt"/>
            </a:endParaRP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j-lt"/>
              </a:rPr>
              <a:t>Apakah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prosedur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pembelian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dijalankan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dengan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konsisten</a:t>
            </a:r>
            <a:r>
              <a:rPr lang="en-US" sz="1600" dirty="0">
                <a:latin typeface="+mj-lt"/>
              </a:rPr>
              <a:t>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CCAB33-7640-449B-A6EA-C73202AB156B}"/>
              </a:ext>
            </a:extLst>
          </p:cNvPr>
          <p:cNvSpPr/>
          <p:nvPr/>
        </p:nvSpPr>
        <p:spPr>
          <a:xfrm>
            <a:off x="4647656" y="1622165"/>
            <a:ext cx="4985864" cy="25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sesuai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persyaratan</a:t>
            </a:r>
            <a:r>
              <a:rPr lang="en-US" sz="1600" dirty="0">
                <a:latin typeface="+mn-lt"/>
              </a:rPr>
              <a:t> ISO 13485 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dijalankan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konsisten</a:t>
            </a:r>
            <a:r>
              <a:rPr lang="en-US" sz="1600" dirty="0">
                <a:latin typeface="+mn-lt"/>
              </a:rPr>
              <a:t>? 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objectives/ </a:t>
            </a:r>
            <a:r>
              <a:rPr lang="en-US" sz="1600" dirty="0" err="1">
                <a:latin typeface="+mn-lt"/>
              </a:rPr>
              <a:t>tujuan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tercapai</a:t>
            </a:r>
            <a:r>
              <a:rPr lang="en-US" sz="1600" dirty="0">
                <a:latin typeface="+mn-lt"/>
              </a:rPr>
              <a:t> ? </a:t>
            </a:r>
            <a:r>
              <a:rPr lang="en-US" sz="1600" dirty="0" err="1">
                <a:latin typeface="+mn-lt"/>
              </a:rPr>
              <a:t>Barang</a:t>
            </a:r>
            <a:r>
              <a:rPr lang="en-US" sz="1600" dirty="0">
                <a:latin typeface="+mn-lt"/>
              </a:rPr>
              <a:t> yang </a:t>
            </a:r>
            <a:r>
              <a:rPr lang="en-US" sz="1600" dirty="0" err="1">
                <a:latin typeface="+mn-lt"/>
              </a:rPr>
              <a:t>dibeli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bagus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sesuai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standar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mutu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datang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tepat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waktu</a:t>
            </a:r>
            <a:r>
              <a:rPr lang="en-US" sz="1600" dirty="0">
                <a:latin typeface="+mn-lt"/>
              </a:rPr>
              <a:t> 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>
                <a:latin typeface="+mn-lt"/>
              </a:rPr>
              <a:t>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mengcover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urgent?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solidFill>
                  <a:srgbClr val="FF0000"/>
                </a:solidFill>
              </a:rPr>
              <a:t>Apakah</a:t>
            </a:r>
            <a:r>
              <a:rPr lang="en-US" sz="1600" dirty="0">
                <a:solidFill>
                  <a:srgbClr val="FF0000"/>
                </a:solidFill>
              </a:rPr>
              <a:t> r</a:t>
            </a:r>
            <a:r>
              <a:rPr lang="id-ID" sz="1600" dirty="0">
                <a:solidFill>
                  <a:srgbClr val="FF0000"/>
                </a:solidFill>
              </a:rPr>
              <a:t>i</a:t>
            </a:r>
            <a:r>
              <a:rPr lang="en-US" sz="1600" dirty="0" err="1">
                <a:solidFill>
                  <a:srgbClr val="FF0000"/>
                </a:solidFill>
              </a:rPr>
              <a:t>siko</a:t>
            </a:r>
            <a:r>
              <a:rPr lang="en-US" sz="1600" dirty="0">
                <a:solidFill>
                  <a:srgbClr val="FF0000"/>
                </a:solidFill>
              </a:rPr>
              <a:t> dan </a:t>
            </a:r>
            <a:r>
              <a:rPr lang="en-US" sz="1600" dirty="0" err="1">
                <a:solidFill>
                  <a:srgbClr val="FF0000"/>
                </a:solidFill>
              </a:rPr>
              <a:t>peluang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dari</a:t>
            </a:r>
            <a:r>
              <a:rPr lang="en-US" sz="1600" dirty="0">
                <a:solidFill>
                  <a:srgbClr val="FF0000"/>
                </a:solidFill>
              </a:rPr>
              <a:t> proses </a:t>
            </a:r>
            <a:r>
              <a:rPr lang="en-US" sz="1600" dirty="0" err="1">
                <a:solidFill>
                  <a:srgbClr val="FF0000"/>
                </a:solidFill>
              </a:rPr>
              <a:t>pembelian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sudah</a:t>
            </a:r>
            <a:r>
              <a:rPr lang="en-US" sz="1600" dirty="0">
                <a:solidFill>
                  <a:srgbClr val="FF0000"/>
                </a:solidFill>
              </a:rPr>
              <a:t> di </a:t>
            </a:r>
            <a:r>
              <a:rPr lang="en-US" sz="1600" dirty="0" err="1">
                <a:solidFill>
                  <a:srgbClr val="FF0000"/>
                </a:solidFill>
              </a:rPr>
              <a:t>identifikasi</a:t>
            </a:r>
            <a:r>
              <a:rPr lang="en-US" sz="1600" dirty="0">
                <a:solidFill>
                  <a:srgbClr val="FF0000"/>
                </a:solidFill>
              </a:rPr>
              <a:t> dan di review </a:t>
            </a:r>
            <a:r>
              <a:rPr lang="en-US" sz="1600" dirty="0" err="1">
                <a:solidFill>
                  <a:srgbClr val="FF0000"/>
                </a:solidFill>
              </a:rPr>
              <a:t>keefektifannya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  <a:endParaRPr lang="en-US" sz="1600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3514DC-E53A-4997-9194-1AB63A0FD3FE}"/>
              </a:ext>
            </a:extLst>
          </p:cNvPr>
          <p:cNvSpPr/>
          <p:nvPr/>
        </p:nvSpPr>
        <p:spPr>
          <a:xfrm>
            <a:off x="328604" y="4695491"/>
            <a:ext cx="4240220" cy="191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mengikuti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maka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dinyatakan</a:t>
            </a:r>
            <a:r>
              <a:rPr lang="en-US" sz="1600" dirty="0">
                <a:latin typeface="+mn-lt"/>
              </a:rPr>
              <a:t> TIDAK TERJADI PENYIMPANGAN (Compliance)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600" dirty="0">
              <a:latin typeface="+mn-lt"/>
            </a:endParaRP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tidak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dijalankan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sesuai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berarti</a:t>
            </a:r>
            <a:r>
              <a:rPr lang="en-US" sz="1600" dirty="0">
                <a:latin typeface="+mn-lt"/>
              </a:rPr>
              <a:t> TERJADI PENYIMPANGAN (nonconformity)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3CDA96-5447-49AA-8AB8-5E05977E19EF}"/>
              </a:ext>
            </a:extLst>
          </p:cNvPr>
          <p:cNvSpPr/>
          <p:nvPr/>
        </p:nvSpPr>
        <p:spPr>
          <a:xfrm>
            <a:off x="4639072" y="4695491"/>
            <a:ext cx="49944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realisasi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produk</a:t>
            </a:r>
            <a:r>
              <a:rPr lang="en-US" sz="1600" dirty="0">
                <a:latin typeface="+mn-lt"/>
              </a:rPr>
              <a:t>/</a:t>
            </a:r>
            <a:r>
              <a:rPr lang="en-US" sz="1600" dirty="0" err="1">
                <a:latin typeface="+mn-lt"/>
              </a:rPr>
              <a:t>jasa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sering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terganggu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karena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adanya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keterlambatan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dalam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- </a:t>
            </a:r>
            <a:r>
              <a:rPr lang="en-US" sz="1600" dirty="0" err="1">
                <a:latin typeface="+mn-lt"/>
              </a:rPr>
              <a:t>Walaupun</a:t>
            </a:r>
            <a:r>
              <a:rPr lang="en-US" sz="1600" dirty="0">
                <a:latin typeface="+mn-lt"/>
              </a:rPr>
              <a:t> proses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mengikuti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akan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tetapi</a:t>
            </a:r>
            <a:r>
              <a:rPr lang="en-US" sz="16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objectives/ </a:t>
            </a:r>
            <a:r>
              <a:rPr lang="en-US" sz="1600" b="1" dirty="0" err="1">
                <a:latin typeface="+mn-lt"/>
              </a:rPr>
              <a:t>tujuannya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tidak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tercapai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maka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dinyatakan</a:t>
            </a:r>
            <a:r>
              <a:rPr lang="en-US" sz="1600" b="1" dirty="0">
                <a:latin typeface="+mn-lt"/>
              </a:rPr>
              <a:t> “Ada </a:t>
            </a:r>
            <a:r>
              <a:rPr lang="en-US" sz="1600" b="1" dirty="0" err="1">
                <a:latin typeface="+mn-lt"/>
              </a:rPr>
              <a:t>kelemahan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dari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prosedur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pembelian</a:t>
            </a:r>
            <a:r>
              <a:rPr lang="en-US" sz="1600" b="1" dirty="0">
                <a:latin typeface="+mn-lt"/>
              </a:rPr>
              <a:t>”</a:t>
            </a:r>
            <a:r>
              <a:rPr lang="en-US" sz="1600" dirty="0">
                <a:latin typeface="+mn-lt"/>
              </a:rPr>
              <a:t>. Auditor </a:t>
            </a:r>
            <a:r>
              <a:rPr lang="en-US" sz="1600" dirty="0" err="1">
                <a:latin typeface="+mn-lt"/>
              </a:rPr>
              <a:t>mencoba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mengidentifikasi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letak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kelemahan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pada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tersebut</a:t>
            </a:r>
            <a:r>
              <a:rPr lang="en-US" sz="1600" dirty="0">
                <a:latin typeface="+mn-lt"/>
              </a:rPr>
              <a:t>. (</a:t>
            </a: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sistem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seleksi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masih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kurang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baik</a:t>
            </a:r>
            <a:r>
              <a:rPr lang="en-US" sz="1600" dirty="0">
                <a:latin typeface="+mn-lt"/>
              </a:rPr>
              <a:t> ? </a:t>
            </a:r>
            <a:r>
              <a:rPr lang="en-US" sz="1600" dirty="0" err="1">
                <a:latin typeface="+mn-lt"/>
              </a:rPr>
              <a:t>Dst</a:t>
            </a:r>
            <a:r>
              <a:rPr lang="en-US" sz="1600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437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966D33-8B2F-43C6-BC41-7BFB90AF4F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79"/>
          <a:stretch/>
        </p:blipFill>
        <p:spPr>
          <a:xfrm>
            <a:off x="5614640" y="0"/>
            <a:ext cx="429136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6852D-387C-4B9A-A92F-4D0EC0CC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6DCD28-1FBA-4D89-A0FC-1BB048639E1A}"/>
              </a:ext>
            </a:extLst>
          </p:cNvPr>
          <p:cNvSpPr/>
          <p:nvPr/>
        </p:nvSpPr>
        <p:spPr>
          <a:xfrm>
            <a:off x="152400" y="2743200"/>
            <a:ext cx="5408853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Impact" pitchFamily="34" charset="0"/>
                <a:cs typeface="Aharoni" pitchFamily="2" charset="-79"/>
              </a:rPr>
              <a:t>persyaratan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8DC87-C2CF-403F-9D27-7EE86B97C3E7}"/>
              </a:ext>
            </a:extLst>
          </p:cNvPr>
          <p:cNvSpPr txBox="1"/>
          <p:nvPr/>
        </p:nvSpPr>
        <p:spPr>
          <a:xfrm>
            <a:off x="190154" y="2057400"/>
            <a:ext cx="1710725" cy="830997"/>
          </a:xfrm>
          <a:prstGeom prst="rect">
            <a:avLst/>
          </a:prstGeom>
          <a:noFill/>
          <a:effectLst>
            <a:glow rad="1016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rush Script MT" pitchFamily="66" charset="0"/>
              </a:rPr>
              <a:t>Refresh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E1D566-9254-48F2-B582-8511EA3BBCFA}"/>
              </a:ext>
            </a:extLst>
          </p:cNvPr>
          <p:cNvSpPr/>
          <p:nvPr/>
        </p:nvSpPr>
        <p:spPr>
          <a:xfrm>
            <a:off x="205787" y="3688140"/>
            <a:ext cx="4940776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Impact" pitchFamily="34" charset="0"/>
                <a:cs typeface="Aharoni" pitchFamily="2" charset="-79"/>
              </a:rPr>
              <a:t>Iso 13485:2016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Impact" pitchFamily="34" charset="0"/>
              <a:cs typeface="Aharoni" pitchFamily="2" charset="-79"/>
            </a:endParaRPr>
          </a:p>
        </p:txBody>
      </p:sp>
      <p:pic>
        <p:nvPicPr>
          <p:cNvPr id="11" name="Picture 5" descr="D:\H_Miscelleneous\File dari shared doc\lo1.png">
            <a:extLst>
              <a:ext uri="{FF2B5EF4-FFF2-40B4-BE49-F238E27FC236}">
                <a16:creationId xmlns:a16="http://schemas.microsoft.com/office/drawing/2014/main" id="{D96029FA-A96C-4A09-889D-728E7FF0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857"/>
            <a:ext cx="2265189" cy="81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835953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0F0AD-F0F7-44C4-808F-7025F971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F400C8-8F31-497C-81C1-549B1D0C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" y="1066800"/>
            <a:ext cx="4943428" cy="5283975"/>
          </a:xfrm>
          <a:prstGeom prst="rect">
            <a:avLst/>
          </a:prstGeom>
          <a:noFill/>
          <a:effectLst>
            <a:glow rad="50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ED26CF-4AD7-4F1B-8D51-2B858299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838200"/>
            <a:ext cx="4943428" cy="5723391"/>
          </a:xfrm>
          <a:prstGeom prst="rect">
            <a:avLst/>
          </a:prstGeom>
          <a:noFill/>
          <a:effectLst>
            <a:glow rad="50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35725C-C15D-4D3B-A98D-F6E16BB07D8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384" y="217934"/>
            <a:ext cx="4167416" cy="62026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243098672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C5FBC-6486-4367-93C9-4EC2EBA2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BBE0D-596B-4D49-A14B-FAE1E44A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43001"/>
            <a:ext cx="5212733" cy="4876801"/>
          </a:xfrm>
          <a:prstGeom prst="rect">
            <a:avLst/>
          </a:prstGeom>
          <a:noFill/>
          <a:effectLst>
            <a:glow rad="63500">
              <a:schemeClr val="bg1"/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9801D-92DC-4202-A337-96E708B72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1143000"/>
            <a:ext cx="5212733" cy="4876801"/>
          </a:xfrm>
          <a:prstGeom prst="rect">
            <a:avLst/>
          </a:prstGeom>
          <a:noFill/>
          <a:effectLst>
            <a:glow rad="63500">
              <a:schemeClr val="bg1"/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A8E625-322B-4953-948E-CE9E2139B9F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197" y="217934"/>
            <a:ext cx="4167403" cy="620264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077814386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7C7F8B2-0A3A-4A38-BB79-A87FACB681CA}"/>
              </a:ext>
            </a:extLst>
          </p:cNvPr>
          <p:cNvGrpSpPr/>
          <p:nvPr/>
        </p:nvGrpSpPr>
        <p:grpSpPr>
          <a:xfrm>
            <a:off x="791570" y="1335088"/>
            <a:ext cx="8533858" cy="4948692"/>
            <a:chOff x="2443842" y="2294690"/>
            <a:chExt cx="6881586" cy="3989090"/>
          </a:xfrm>
        </p:grpSpPr>
        <p:sp>
          <p:nvSpPr>
            <p:cNvPr id="40" name="Flowchart: Or 39">
              <a:extLst>
                <a:ext uri="{FF2B5EF4-FFF2-40B4-BE49-F238E27FC236}">
                  <a16:creationId xmlns:a16="http://schemas.microsoft.com/office/drawing/2014/main" id="{FD19C04F-A85C-45BE-BB58-B47A1C85CD17}"/>
                </a:ext>
              </a:extLst>
            </p:cNvPr>
            <p:cNvSpPr/>
            <p:nvPr/>
          </p:nvSpPr>
          <p:spPr>
            <a:xfrm>
              <a:off x="4548414" y="2975430"/>
              <a:ext cx="2971800" cy="281940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266700" h="1143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BB2163-BED5-4B14-8A83-4BDD1656CC97}"/>
                </a:ext>
              </a:extLst>
            </p:cNvPr>
            <p:cNvSpPr txBox="1"/>
            <p:nvPr/>
          </p:nvSpPr>
          <p:spPr>
            <a:xfrm>
              <a:off x="6339114" y="3280997"/>
              <a:ext cx="593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60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4BACC6"/>
                  </a:solidFill>
                  <a:effectLst>
                    <a:outerShdw blurRad="12700" dist="38100" dir="2700000" algn="tl" rotWithShape="0">
                      <a:srgbClr val="4BACC6">
                        <a:lumMod val="60000"/>
                        <a:lumOff val="40000"/>
                      </a:srgbClr>
                    </a:outerShdw>
                  </a:effectLst>
                  <a:latin typeface="Calibri"/>
                </a:rPr>
                <a:t>P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E8E5DD-3951-4B52-A7C1-C6837939D437}"/>
                </a:ext>
              </a:extLst>
            </p:cNvPr>
            <p:cNvSpPr txBox="1"/>
            <p:nvPr/>
          </p:nvSpPr>
          <p:spPr>
            <a:xfrm>
              <a:off x="6339114" y="4512941"/>
              <a:ext cx="67037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60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4BACC6"/>
                  </a:solidFill>
                  <a:effectLst>
                    <a:outerShdw blurRad="12700" dist="38100" dir="2700000" algn="tl" rotWithShape="0">
                      <a:srgbClr val="4BACC6">
                        <a:lumMod val="60000"/>
                        <a:lumOff val="40000"/>
                      </a:srgbClr>
                    </a:outerShdw>
                  </a:effectLst>
                  <a:latin typeface="Calibri"/>
                </a:rPr>
                <a:t>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268228-705D-46DB-9D8F-F90CBAB9826F}"/>
                </a:ext>
              </a:extLst>
            </p:cNvPr>
            <p:cNvSpPr txBox="1"/>
            <p:nvPr/>
          </p:nvSpPr>
          <p:spPr>
            <a:xfrm>
              <a:off x="5117063" y="4512941"/>
              <a:ext cx="5918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60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4BACC6"/>
                  </a:solidFill>
                  <a:effectLst>
                    <a:outerShdw blurRad="12700" dist="38100" dir="2700000" algn="tl" rotWithShape="0">
                      <a:srgbClr val="4BACC6">
                        <a:lumMod val="60000"/>
                        <a:lumOff val="40000"/>
                      </a:srgbClr>
                    </a:outerShdw>
                  </a:effectLst>
                  <a:latin typeface="Calibri"/>
                </a:rPr>
                <a:t>C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86B7049-9FE1-4C02-8D0D-2B46F522E831}"/>
                </a:ext>
              </a:extLst>
            </p:cNvPr>
            <p:cNvSpPr txBox="1"/>
            <p:nvPr/>
          </p:nvSpPr>
          <p:spPr>
            <a:xfrm>
              <a:off x="5117062" y="3280996"/>
              <a:ext cx="65114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60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4BACC6"/>
                  </a:solidFill>
                  <a:effectLst>
                    <a:outerShdw blurRad="12700" dist="38100" dir="2700000" algn="tl" rotWithShape="0">
                      <a:srgbClr val="4BACC6">
                        <a:lumMod val="60000"/>
                        <a:lumOff val="40000"/>
                      </a:srgbClr>
                    </a:outerShdw>
                  </a:effectLst>
                  <a:latin typeface="Calibri"/>
                </a:rPr>
                <a:t>A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02E70CC-1F22-4A7F-9CEA-DAC249604512}"/>
                </a:ext>
              </a:extLst>
            </p:cNvPr>
            <p:cNvSpPr/>
            <p:nvPr/>
          </p:nvSpPr>
          <p:spPr>
            <a:xfrm>
              <a:off x="2443842" y="2294690"/>
              <a:ext cx="6881586" cy="39890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947362-F1E3-4EF3-8524-E5230E72B875}"/>
                </a:ext>
              </a:extLst>
            </p:cNvPr>
            <p:cNvSpPr txBox="1"/>
            <p:nvPr/>
          </p:nvSpPr>
          <p:spPr>
            <a:xfrm>
              <a:off x="4643441" y="2471095"/>
              <a:ext cx="27965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PROSES INTERNAL AUDIT</a:t>
              </a:r>
            </a:p>
          </p:txBody>
        </p:sp>
      </p:grpSp>
      <p:sp>
        <p:nvSpPr>
          <p:cNvPr id="14" name="Rectangle 1026">
            <a:extLst>
              <a:ext uri="{FF2B5EF4-FFF2-40B4-BE49-F238E27FC236}">
                <a16:creationId xmlns:a16="http://schemas.microsoft.com/office/drawing/2014/main" id="{B18614AB-BAC6-442C-B93D-EFBEE4AA6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62077" y="154948"/>
            <a:ext cx="3715288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5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Fase-Fase</a:t>
            </a:r>
            <a:endParaRPr lang="en-US" sz="5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7A17B5-2D4F-4077-A4DE-EB9290E4A971}"/>
              </a:ext>
            </a:extLst>
          </p:cNvPr>
          <p:cNvSpPr/>
          <p:nvPr/>
        </p:nvSpPr>
        <p:spPr>
          <a:xfrm>
            <a:off x="331693" y="918880"/>
            <a:ext cx="43332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AUDIT</a:t>
            </a:r>
            <a:endParaRPr lang="en-US" sz="8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F6D52E-6F6C-4891-8236-448B8D2227E0}"/>
              </a:ext>
            </a:extLst>
          </p:cNvPr>
          <p:cNvSpPr txBox="1"/>
          <p:nvPr/>
        </p:nvSpPr>
        <p:spPr>
          <a:xfrm>
            <a:off x="7007667" y="2260692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A568C-79AA-47B5-8FC4-5A540949BD5F}"/>
              </a:ext>
            </a:extLst>
          </p:cNvPr>
          <p:cNvSpPr txBox="1"/>
          <p:nvPr/>
        </p:nvSpPr>
        <p:spPr>
          <a:xfrm>
            <a:off x="7162800" y="4096585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2810E2-FD60-4355-8CF0-67E528D4F54D}"/>
              </a:ext>
            </a:extLst>
          </p:cNvPr>
          <p:cNvSpPr txBox="1"/>
          <p:nvPr/>
        </p:nvSpPr>
        <p:spPr>
          <a:xfrm>
            <a:off x="1280728" y="3113901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3</a:t>
            </a:r>
          </a:p>
        </p:txBody>
      </p:sp>
      <p:pic>
        <p:nvPicPr>
          <p:cNvPr id="29" name="Picture 2" descr="https://encrypted-tbn3.gstatic.com/images?q=tbn:ANd9GcSUzl3HIYa8tya9_Gv5qQ4toF_H7Re6rxZdEPrycZ-evtqb8Eeq">
            <a:extLst>
              <a:ext uri="{FF2B5EF4-FFF2-40B4-BE49-F238E27FC236}">
                <a16:creationId xmlns:a16="http://schemas.microsoft.com/office/drawing/2014/main" id="{24F3A79D-6AB4-4922-BAA9-0D1FEA07E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8964" y="3726621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encrypted-tbn3.gstatic.com/images?q=tbn:ANd9GcSUzl3HIYa8tya9_Gv5qQ4toF_H7Re6rxZdEPrycZ-evtqb8Eeq">
            <a:extLst>
              <a:ext uri="{FF2B5EF4-FFF2-40B4-BE49-F238E27FC236}">
                <a16:creationId xmlns:a16="http://schemas.microsoft.com/office/drawing/2014/main" id="{4B2A47BA-667A-407F-A406-DFB8F8507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88" y="5141214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encrypted-tbn3.gstatic.com/images?q=tbn:ANd9GcSUzl3HIYa8tya9_Gv5qQ4toF_H7Re6rxZdEPrycZ-evtqb8Eeq">
            <a:extLst>
              <a:ext uri="{FF2B5EF4-FFF2-40B4-BE49-F238E27FC236}">
                <a16:creationId xmlns:a16="http://schemas.microsoft.com/office/drawing/2014/main" id="{620DC12F-1234-4E9D-BEFF-9D53C7F3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769" y="3025412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6F1B7F0-86C3-4DD2-891D-C6822CC4BABF}"/>
              </a:ext>
            </a:extLst>
          </p:cNvPr>
          <p:cNvSpPr txBox="1"/>
          <p:nvPr/>
        </p:nvSpPr>
        <p:spPr>
          <a:xfrm>
            <a:off x="6262724" y="2689682"/>
            <a:ext cx="2315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</a:rPr>
              <a:t>PERENCANAAN</a:t>
            </a:r>
          </a:p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</a:rPr>
              <a:t>AUDIT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56B79B-A88D-490D-B215-EAEBD66EFCF8}"/>
              </a:ext>
            </a:extLst>
          </p:cNvPr>
          <p:cNvSpPr txBox="1"/>
          <p:nvPr/>
        </p:nvSpPr>
        <p:spPr>
          <a:xfrm>
            <a:off x="6509611" y="4507196"/>
            <a:ext cx="215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</a:rPr>
              <a:t>PELAKSANAAN</a:t>
            </a:r>
          </a:p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</a:rPr>
              <a:t>AUDIT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D6F956-864B-470B-AA92-9F9AADE692B7}"/>
              </a:ext>
            </a:extLst>
          </p:cNvPr>
          <p:cNvSpPr txBox="1"/>
          <p:nvPr/>
        </p:nvSpPr>
        <p:spPr>
          <a:xfrm>
            <a:off x="1696125" y="3536582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</a:rPr>
              <a:t>FOLLOW UP</a:t>
            </a:r>
          </a:p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</a:rPr>
              <a:t>AUDIT</a:t>
            </a:r>
          </a:p>
        </p:txBody>
      </p:sp>
    </p:spTree>
    <p:extLst>
      <p:ext uri="{BB962C8B-B14F-4D97-AF65-F5344CB8AC3E}">
        <p14:creationId xmlns:p14="http://schemas.microsoft.com/office/powerpoint/2010/main" val="195950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41" grpId="0"/>
      <p:bldP spid="42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FF4FDFF-DC7C-442B-977B-FBAE2E2C41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28736"/>
          </a:xfrm>
          <a:solidFill>
            <a:srgbClr val="0000CC"/>
          </a:solidFill>
          <a:ln>
            <a:noFill/>
          </a:ln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2492A64-6A00-49A3-AB57-C9B8D22E923D}"/>
              </a:ext>
            </a:extLst>
          </p:cNvPr>
          <p:cNvSpPr txBox="1">
            <a:spLocks noChangeArrowheads="1"/>
          </p:cNvSpPr>
          <p:nvPr/>
        </p:nvSpPr>
        <p:spPr>
          <a:xfrm>
            <a:off x="1160061" y="1559362"/>
            <a:ext cx="8745940" cy="43926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Clr>
                <a:schemeClr val="tx1"/>
              </a:buClr>
              <a:buFont typeface="Monotype Sorts" charset="2"/>
              <a:buNone/>
            </a:pP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a.l</a:t>
            </a:r>
            <a:r>
              <a:rPr lang="en-US" dirty="0"/>
              <a:t>:</a:t>
            </a:r>
          </a:p>
          <a:p>
            <a:pPr lvl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2000" u="sng" dirty="0" err="1">
                <a:solidFill>
                  <a:srgbClr val="FF0000"/>
                </a:solidFill>
              </a:rPr>
              <a:t>Memahami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Organisasi</a:t>
            </a:r>
            <a:r>
              <a:rPr lang="en-US" sz="2000" u="sng" dirty="0">
                <a:solidFill>
                  <a:srgbClr val="FF0000"/>
                </a:solidFill>
              </a:rPr>
              <a:t> dan </a:t>
            </a:r>
            <a:r>
              <a:rPr lang="en-US" sz="2000" u="sng" dirty="0" err="1">
                <a:solidFill>
                  <a:srgbClr val="FF0000"/>
                </a:solidFill>
              </a:rPr>
              <a:t>keterkaitannya</a:t>
            </a:r>
            <a:r>
              <a:rPr lang="en-US" sz="2000" u="sng" dirty="0">
                <a:solidFill>
                  <a:srgbClr val="FF0000"/>
                </a:solidFill>
              </a:rPr>
              <a:t> *</a:t>
            </a:r>
          </a:p>
          <a:p>
            <a:pPr lvl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2000" u="sng" dirty="0" err="1">
                <a:solidFill>
                  <a:srgbClr val="FF0000"/>
                </a:solidFill>
              </a:rPr>
              <a:t>Memahami</a:t>
            </a:r>
            <a:r>
              <a:rPr lang="en-US" sz="2000" u="sng" dirty="0">
                <a:solidFill>
                  <a:srgbClr val="FF0000"/>
                </a:solidFill>
              </a:rPr>
              <a:t> R</a:t>
            </a:r>
            <a:r>
              <a:rPr lang="id-ID" sz="2000" u="sng" dirty="0">
                <a:solidFill>
                  <a:srgbClr val="FF0000"/>
                </a:solidFill>
              </a:rPr>
              <a:t>i</a:t>
            </a:r>
            <a:r>
              <a:rPr lang="en-US" sz="2000" u="sng" dirty="0" err="1">
                <a:solidFill>
                  <a:srgbClr val="FF0000"/>
                </a:solidFill>
              </a:rPr>
              <a:t>siko</a:t>
            </a:r>
            <a:r>
              <a:rPr lang="en-US" sz="2000" u="sng" dirty="0">
                <a:solidFill>
                  <a:srgbClr val="FF0000"/>
                </a:solidFill>
              </a:rPr>
              <a:t> dan </a:t>
            </a:r>
            <a:r>
              <a:rPr lang="en-US" sz="2000" u="sng" dirty="0" err="1">
                <a:solidFill>
                  <a:srgbClr val="FF0000"/>
                </a:solidFill>
              </a:rPr>
              <a:t>Peluang</a:t>
            </a:r>
            <a:r>
              <a:rPr lang="en-US" sz="2000" u="sng" dirty="0">
                <a:solidFill>
                  <a:srgbClr val="FF0000"/>
                </a:solidFill>
              </a:rPr>
              <a:t> *</a:t>
            </a:r>
          </a:p>
          <a:p>
            <a:pPr lvl="1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Blip>
                <a:blip r:embed="rId2"/>
              </a:buBlip>
            </a:pP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id-ID" sz="2000" dirty="0"/>
              <a:t>jadual</a:t>
            </a:r>
            <a:r>
              <a:rPr lang="en-US" sz="2000" dirty="0"/>
              <a:t> Audit </a:t>
            </a:r>
            <a:r>
              <a:rPr lang="en-US" sz="2000" u="sng" dirty="0" err="1">
                <a:solidFill>
                  <a:srgbClr val="FF0000"/>
                </a:solidFill>
              </a:rPr>
              <a:t>berdasarkan</a:t>
            </a:r>
            <a:r>
              <a:rPr lang="en-US" sz="2000" u="sng" dirty="0">
                <a:solidFill>
                  <a:srgbClr val="FF0000"/>
                </a:solidFill>
              </a:rPr>
              <a:t> proses </a:t>
            </a:r>
            <a:r>
              <a:rPr lang="en-US" sz="2000" dirty="0">
                <a:solidFill>
                  <a:srgbClr val="FF0000"/>
                </a:solidFill>
              </a:rPr>
              <a:t>*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mempertimbangkan</a:t>
            </a:r>
            <a:r>
              <a:rPr lang="en-US" sz="2000" dirty="0"/>
              <a:t> </a:t>
            </a:r>
            <a:r>
              <a:rPr lang="en-US" sz="2000" u="sng" dirty="0">
                <a:solidFill>
                  <a:srgbClr val="FF0000"/>
                </a:solidFill>
              </a:rPr>
              <a:t>r</a:t>
            </a:r>
            <a:r>
              <a:rPr lang="id-ID" sz="2000" u="sng" dirty="0">
                <a:solidFill>
                  <a:srgbClr val="FF0000"/>
                </a:solidFill>
              </a:rPr>
              <a:t>i</a:t>
            </a:r>
            <a:r>
              <a:rPr lang="en-US" sz="2000" u="sng" dirty="0" err="1">
                <a:solidFill>
                  <a:srgbClr val="FF0000"/>
                </a:solidFill>
              </a:rPr>
              <a:t>siko</a:t>
            </a:r>
            <a:r>
              <a:rPr lang="en-US" sz="2000" dirty="0"/>
              <a:t>,  trend </a:t>
            </a:r>
            <a:r>
              <a:rPr lang="en-US" sz="2000" dirty="0" err="1"/>
              <a:t>kinerja</a:t>
            </a:r>
            <a:r>
              <a:rPr lang="en-US" sz="2000" dirty="0"/>
              <a:t> internal dan external, </a:t>
            </a:r>
            <a:r>
              <a:rPr lang="en-US" sz="2000" dirty="0" err="1"/>
              <a:t>pentingnya</a:t>
            </a:r>
            <a:r>
              <a:rPr lang="en-US" sz="2000" dirty="0"/>
              <a:t> proses dan </a:t>
            </a:r>
            <a:r>
              <a:rPr lang="en-US" sz="2000" u="sng" dirty="0" err="1">
                <a:solidFill>
                  <a:srgbClr val="FF0000"/>
                </a:solidFill>
              </a:rPr>
              <a:t>perubahan</a:t>
            </a:r>
            <a:r>
              <a:rPr lang="en-US" sz="2000" u="sng" dirty="0">
                <a:solidFill>
                  <a:srgbClr val="FF0000"/>
                </a:solidFill>
              </a:rPr>
              <a:t> yang </a:t>
            </a:r>
            <a:r>
              <a:rPr lang="en-US" sz="2000" u="sng" dirty="0" err="1">
                <a:solidFill>
                  <a:srgbClr val="FF0000"/>
                </a:solidFill>
              </a:rPr>
              <a:t>mempengaruhi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organisasi</a:t>
            </a:r>
            <a:r>
              <a:rPr lang="id-ID" sz="2000" u="sng" dirty="0">
                <a:solidFill>
                  <a:srgbClr val="FF0000"/>
                </a:solidFill>
              </a:rPr>
              <a:t> (Change Management)</a:t>
            </a:r>
            <a:r>
              <a:rPr lang="en-US" sz="2000" u="sng" dirty="0">
                <a:solidFill>
                  <a:srgbClr val="FF0000"/>
                </a:solidFill>
              </a:rPr>
              <a:t> *</a:t>
            </a:r>
          </a:p>
          <a:p>
            <a:pPr lvl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2000" dirty="0" err="1"/>
              <a:t>Pemilihan</a:t>
            </a:r>
            <a:r>
              <a:rPr lang="en-US" sz="2000" dirty="0"/>
              <a:t> audit team.</a:t>
            </a:r>
          </a:p>
          <a:p>
            <a:pPr lvl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2000" dirty="0" err="1"/>
              <a:t>Konfirmasi</a:t>
            </a:r>
            <a:r>
              <a:rPr lang="en-US" sz="2000" dirty="0"/>
              <a:t> schedule audit  </a:t>
            </a:r>
          </a:p>
          <a:p>
            <a:pPr lvl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2000" dirty="0" err="1"/>
              <a:t>Pra</a:t>
            </a:r>
            <a:r>
              <a:rPr lang="en-US" sz="2000" dirty="0"/>
              <a:t> Audit </a:t>
            </a:r>
          </a:p>
          <a:p>
            <a:pPr lvl="2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dirty="0" err="1"/>
              <a:t>Pengarahan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audit team</a:t>
            </a:r>
          </a:p>
          <a:p>
            <a:pPr lvl="2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dirty="0" err="1"/>
              <a:t>Pembuatan</a:t>
            </a:r>
            <a:r>
              <a:rPr lang="en-US" dirty="0"/>
              <a:t> Checklist Audit </a:t>
            </a:r>
            <a:r>
              <a:rPr lang="en-US" u="sng" dirty="0" err="1">
                <a:solidFill>
                  <a:srgbClr val="FF0000"/>
                </a:solidFill>
              </a:rPr>
              <a:t>berdasarkan</a:t>
            </a:r>
            <a:r>
              <a:rPr lang="en-US" u="sng" dirty="0">
                <a:solidFill>
                  <a:srgbClr val="FF0000"/>
                </a:solidFill>
              </a:rPr>
              <a:t> proses </a:t>
            </a:r>
            <a:r>
              <a:rPr lang="en-US" u="sng" dirty="0" err="1">
                <a:solidFill>
                  <a:srgbClr val="FF0000"/>
                </a:solidFill>
              </a:rPr>
              <a:t>dengan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mempertimbangkan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resiko</a:t>
            </a:r>
            <a:r>
              <a:rPr lang="en-US" u="sng" dirty="0">
                <a:solidFill>
                  <a:srgbClr val="FF0000"/>
                </a:solidFill>
              </a:rPr>
              <a:t> dan </a:t>
            </a:r>
            <a:r>
              <a:rPr lang="en-US" u="sng" dirty="0" err="1">
                <a:solidFill>
                  <a:srgbClr val="FF0000"/>
                </a:solidFill>
              </a:rPr>
              <a:t>peluang</a:t>
            </a:r>
            <a:r>
              <a:rPr lang="en-US" u="sng" dirty="0">
                <a:solidFill>
                  <a:srgbClr val="FF0000"/>
                </a:solidFill>
              </a:rPr>
              <a:t> pada </a:t>
            </a:r>
            <a:r>
              <a:rPr lang="en-US" u="sng" dirty="0" err="1">
                <a:solidFill>
                  <a:srgbClr val="FF0000"/>
                </a:solidFill>
              </a:rPr>
              <a:t>tiap</a:t>
            </a:r>
            <a:r>
              <a:rPr lang="en-US" u="sng" dirty="0">
                <a:solidFill>
                  <a:srgbClr val="FF0000"/>
                </a:solidFill>
              </a:rPr>
              <a:t> proses *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BD03C-0B3D-4BD2-B8F4-2D4318D79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r="27618"/>
          <a:stretch/>
        </p:blipFill>
        <p:spPr>
          <a:xfrm flipH="1">
            <a:off x="217716" y="3985146"/>
            <a:ext cx="1605980" cy="28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1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D45F76-BB6A-4BEB-8A93-12B801AAC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34029"/>
            <a:ext cx="8915400" cy="4390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50" dirty="0" err="1"/>
              <a:t>Mengadopsi</a:t>
            </a:r>
            <a:r>
              <a:rPr lang="en-US" sz="1950" dirty="0"/>
              <a:t> </a:t>
            </a:r>
            <a:r>
              <a:rPr lang="en-US" sz="1950" dirty="0" err="1"/>
              <a:t>pendekatan</a:t>
            </a:r>
            <a:r>
              <a:rPr lang="en-US" sz="1950" dirty="0"/>
              <a:t> </a:t>
            </a:r>
            <a:r>
              <a:rPr lang="en-US" sz="1950" dirty="0" err="1"/>
              <a:t>berdasarkan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berdasarkan</a:t>
            </a:r>
            <a:r>
              <a:rPr lang="en-US" sz="1950" dirty="0"/>
              <a:t> </a:t>
            </a:r>
            <a:r>
              <a:rPr lang="en-US" sz="1950" dirty="0" err="1"/>
              <a:t>informasi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program audit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dokumen</a:t>
            </a:r>
            <a:r>
              <a:rPr lang="en-US" sz="1950" dirty="0"/>
              <a:t> yang </a:t>
            </a:r>
            <a:r>
              <a:rPr lang="en-US" sz="1950" dirty="0" err="1"/>
              <a:t>diberikan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auditee</a:t>
            </a:r>
          </a:p>
          <a:p>
            <a:pPr marL="0" indent="0">
              <a:buNone/>
            </a:pPr>
            <a:endParaRPr lang="en-US" sz="1950" dirty="0"/>
          </a:p>
          <a:p>
            <a:pPr marL="0" indent="0">
              <a:buNone/>
            </a:pPr>
            <a:r>
              <a:rPr lang="en-US" sz="1950" dirty="0" err="1"/>
              <a:t>Perencanaan</a:t>
            </a:r>
            <a:r>
              <a:rPr lang="en-US" sz="1950" dirty="0"/>
              <a:t> audit </a:t>
            </a:r>
            <a:r>
              <a:rPr lang="en-US" sz="1950" dirty="0" err="1"/>
              <a:t>harus</a:t>
            </a:r>
            <a:r>
              <a:rPr lang="en-US" sz="1950" dirty="0"/>
              <a:t> </a:t>
            </a:r>
            <a:r>
              <a:rPr lang="en-US" sz="1950" dirty="0" err="1"/>
              <a:t>mempertimbangkan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</a:t>
            </a:r>
            <a:r>
              <a:rPr lang="en-US" sz="1950" dirty="0" err="1"/>
              <a:t>kegiatan</a:t>
            </a:r>
            <a:r>
              <a:rPr lang="en-US" sz="1950" dirty="0"/>
              <a:t> audit </a:t>
            </a:r>
            <a:r>
              <a:rPr lang="en-US" sz="1950" dirty="0" err="1"/>
              <a:t>terhadap</a:t>
            </a:r>
            <a:r>
              <a:rPr lang="en-US" sz="1950" dirty="0"/>
              <a:t> proses </a:t>
            </a:r>
            <a:r>
              <a:rPr lang="en-US" sz="1950" dirty="0" err="1"/>
              <a:t>dari</a:t>
            </a:r>
            <a:r>
              <a:rPr lang="en-US" sz="1950" dirty="0"/>
              <a:t> auditee,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menetapkan</a:t>
            </a:r>
            <a:r>
              <a:rPr lang="en-US" sz="1950" dirty="0"/>
              <a:t> </a:t>
            </a:r>
            <a:r>
              <a:rPr lang="en-US" sz="1950" dirty="0" err="1"/>
              <a:t>persetujuan</a:t>
            </a:r>
            <a:r>
              <a:rPr lang="en-US" sz="1950" dirty="0"/>
              <a:t> </a:t>
            </a:r>
            <a:r>
              <a:rPr lang="en-US" sz="1950" dirty="0" err="1"/>
              <a:t>klien</a:t>
            </a:r>
            <a:r>
              <a:rPr lang="en-US" sz="1950" dirty="0"/>
              <a:t> audit, team audit </a:t>
            </a:r>
            <a:r>
              <a:rPr lang="en-US" sz="1950" dirty="0" err="1"/>
              <a:t>dan</a:t>
            </a:r>
            <a:r>
              <a:rPr lang="en-US" sz="1950" dirty="0"/>
              <a:t> auditee </a:t>
            </a:r>
            <a:r>
              <a:rPr lang="en-US" sz="1950" dirty="0" err="1"/>
              <a:t>terkait</a:t>
            </a:r>
            <a:r>
              <a:rPr lang="en-US" sz="1950" dirty="0"/>
              <a:t>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  <a:r>
              <a:rPr lang="en-US" sz="1950" dirty="0" err="1"/>
              <a:t>pelaksanaan</a:t>
            </a:r>
            <a:r>
              <a:rPr lang="en-US" sz="1950" dirty="0"/>
              <a:t> audit </a:t>
            </a:r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terhadap</a:t>
            </a:r>
            <a:r>
              <a:rPr lang="en-US" sz="1950" dirty="0"/>
              <a:t> </a:t>
            </a:r>
            <a:r>
              <a:rPr lang="en-US" sz="1950" dirty="0" err="1"/>
              <a:t>pencapaian</a:t>
            </a:r>
            <a:r>
              <a:rPr lang="en-US" sz="1950" dirty="0"/>
              <a:t> </a:t>
            </a:r>
            <a:r>
              <a:rPr lang="en-US" sz="1950" dirty="0" err="1"/>
              <a:t>sasaran</a:t>
            </a:r>
            <a:r>
              <a:rPr lang="en-US" sz="1950" dirty="0"/>
              <a:t> audit </a:t>
            </a:r>
            <a:r>
              <a:rPr lang="en-US" sz="1950" dirty="0" err="1"/>
              <a:t>akibat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</a:t>
            </a:r>
            <a:r>
              <a:rPr lang="en-US" sz="1950" dirty="0" err="1"/>
              <a:t>perencanaan</a:t>
            </a:r>
            <a:r>
              <a:rPr lang="en-US" sz="1950" dirty="0"/>
              <a:t> yang </a:t>
            </a:r>
            <a:r>
              <a:rPr lang="en-US" sz="1950" dirty="0" err="1"/>
              <a:t>tidak</a:t>
            </a:r>
            <a:r>
              <a:rPr lang="en-US" sz="1950" dirty="0"/>
              <a:t> </a:t>
            </a:r>
            <a:r>
              <a:rPr lang="en-US" sz="1950" dirty="0" err="1"/>
              <a:t>efektif</a:t>
            </a:r>
            <a:endParaRPr lang="en-US" sz="1950" dirty="0"/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kepada</a:t>
            </a:r>
            <a:r>
              <a:rPr lang="en-US" sz="1950" dirty="0"/>
              <a:t> auditee yang </a:t>
            </a:r>
            <a:r>
              <a:rPr lang="en-US" sz="1950" dirty="0" err="1"/>
              <a:t>terjadi</a:t>
            </a:r>
            <a:r>
              <a:rPr lang="en-US" sz="1950" dirty="0"/>
              <a:t> </a:t>
            </a:r>
            <a:r>
              <a:rPr lang="en-US" sz="1950" dirty="0" err="1"/>
              <a:t>selama</a:t>
            </a:r>
            <a:r>
              <a:rPr lang="en-US" sz="1950" dirty="0"/>
              <a:t> </a:t>
            </a:r>
            <a:r>
              <a:rPr lang="en-US" sz="1950" dirty="0" err="1"/>
              <a:t>pelaksanaan</a:t>
            </a:r>
            <a:r>
              <a:rPr lang="en-US" sz="1950" dirty="0"/>
              <a:t> audit </a:t>
            </a:r>
          </a:p>
          <a:p>
            <a:pPr marL="386942" lvl="1" indent="0">
              <a:buNone/>
            </a:pPr>
            <a:r>
              <a:rPr lang="en-US" sz="1733" dirty="0" err="1"/>
              <a:t>Risiko</a:t>
            </a:r>
            <a:r>
              <a:rPr lang="en-US" sz="1733" dirty="0"/>
              <a:t> </a:t>
            </a:r>
            <a:r>
              <a:rPr lang="en-US" sz="1733" dirty="0" err="1"/>
              <a:t>bisa</a:t>
            </a:r>
            <a:r>
              <a:rPr lang="en-US" sz="1733" dirty="0"/>
              <a:t> </a:t>
            </a:r>
            <a:r>
              <a:rPr lang="en-US" sz="1733" dirty="0" err="1"/>
              <a:t>terjadi</a:t>
            </a:r>
            <a:r>
              <a:rPr lang="en-US" sz="1733" dirty="0"/>
              <a:t> </a:t>
            </a:r>
            <a:r>
              <a:rPr lang="en-US" sz="1733" dirty="0" err="1"/>
              <a:t>sebagai</a:t>
            </a:r>
            <a:r>
              <a:rPr lang="en-US" sz="1733" dirty="0"/>
              <a:t> </a:t>
            </a:r>
            <a:r>
              <a:rPr lang="en-US" sz="1733" dirty="0" err="1"/>
              <a:t>akibat</a:t>
            </a:r>
            <a:r>
              <a:rPr lang="en-US" sz="1733" dirty="0"/>
              <a:t> </a:t>
            </a:r>
            <a:r>
              <a:rPr lang="en-US" sz="1733" dirty="0" err="1"/>
              <a:t>dari</a:t>
            </a:r>
            <a:r>
              <a:rPr lang="en-US" sz="1733" dirty="0"/>
              <a:t> </a:t>
            </a:r>
            <a:r>
              <a:rPr lang="en-US" sz="1733" dirty="0" err="1"/>
              <a:t>kehadiran</a:t>
            </a:r>
            <a:r>
              <a:rPr lang="en-US" sz="1733" dirty="0"/>
              <a:t> team audit yang </a:t>
            </a:r>
            <a:r>
              <a:rPr lang="en-US" sz="1733" dirty="0" err="1"/>
              <a:t>mempengaruhi</a:t>
            </a:r>
            <a:r>
              <a:rPr lang="en-US" sz="1733" dirty="0"/>
              <a:t> </a:t>
            </a:r>
            <a:r>
              <a:rPr lang="en-US" sz="1733" dirty="0" err="1"/>
              <a:t>pengaturan</a:t>
            </a:r>
            <a:r>
              <a:rPr lang="en-US" sz="1733" dirty="0"/>
              <a:t> di QHSE </a:t>
            </a:r>
            <a:r>
              <a:rPr lang="en-US" sz="1733" dirty="0" err="1"/>
              <a:t>dan</a:t>
            </a:r>
            <a:r>
              <a:rPr lang="en-US" sz="1733" dirty="0"/>
              <a:t> </a:t>
            </a:r>
            <a:r>
              <a:rPr lang="en-US" sz="1733" dirty="0" err="1"/>
              <a:t>terhadap</a:t>
            </a:r>
            <a:r>
              <a:rPr lang="en-US" sz="1733" dirty="0"/>
              <a:t> </a:t>
            </a:r>
            <a:r>
              <a:rPr lang="en-US" sz="1733" dirty="0" err="1"/>
              <a:t>produk</a:t>
            </a:r>
            <a:r>
              <a:rPr lang="en-US" sz="1733" dirty="0"/>
              <a:t>, </a:t>
            </a:r>
            <a:r>
              <a:rPr lang="en-US" sz="1733" dirty="0" err="1"/>
              <a:t>jasa</a:t>
            </a:r>
            <a:r>
              <a:rPr lang="en-US" sz="1733" dirty="0"/>
              <a:t>, personal </a:t>
            </a:r>
            <a:r>
              <a:rPr lang="en-US" sz="1733" dirty="0" err="1"/>
              <a:t>atau</a:t>
            </a:r>
            <a:r>
              <a:rPr lang="en-US" sz="1733" dirty="0"/>
              <a:t> </a:t>
            </a:r>
            <a:r>
              <a:rPr lang="en-US" sz="1733" dirty="0" err="1"/>
              <a:t>infrastruktur</a:t>
            </a:r>
            <a:r>
              <a:rPr lang="en-US" sz="1733" dirty="0"/>
              <a:t> (</a:t>
            </a:r>
            <a:r>
              <a:rPr lang="en-US" sz="1733" dirty="0" err="1"/>
              <a:t>misalnya</a:t>
            </a:r>
            <a:r>
              <a:rPr lang="en-US" sz="1733" dirty="0"/>
              <a:t> </a:t>
            </a:r>
            <a:r>
              <a:rPr lang="en-US" sz="1733" dirty="0" err="1"/>
              <a:t>kontaminasi</a:t>
            </a:r>
            <a:r>
              <a:rPr lang="en-US" sz="1733" dirty="0"/>
              <a:t> di clean room)</a:t>
            </a:r>
          </a:p>
          <a:p>
            <a:pPr marL="0" indent="0">
              <a:buNone/>
            </a:pPr>
            <a:endParaRPr lang="en-US" sz="1733" dirty="0"/>
          </a:p>
          <a:p>
            <a:pPr marL="928659" lvl="1" indent="-371464">
              <a:buFont typeface="+mj-lt"/>
              <a:buAutoNum type="alphaLcParenR"/>
            </a:pPr>
            <a:endParaRPr lang="en-US" sz="1517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EF7E9DDD-7C3D-4C05-9443-A6ED3992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509486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6.3.2.1. </a:t>
            </a:r>
            <a:r>
              <a:rPr lang="en-US" sz="2600" dirty="0" err="1">
                <a:solidFill>
                  <a:schemeClr val="bg1"/>
                </a:solidFill>
              </a:rPr>
              <a:t>Pendekatan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 err="1">
                <a:solidFill>
                  <a:schemeClr val="bg1"/>
                </a:solidFill>
              </a:rPr>
              <a:t>berdasarkan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 err="1">
                <a:solidFill>
                  <a:schemeClr val="bg1"/>
                </a:solidFill>
              </a:rPr>
              <a:t>risiko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 err="1">
                <a:solidFill>
                  <a:schemeClr val="bg1"/>
                </a:solidFill>
              </a:rPr>
              <a:t>dalam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 err="1">
                <a:solidFill>
                  <a:schemeClr val="bg1"/>
                </a:solidFill>
              </a:rPr>
              <a:t>perencanaan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u="sng" dirty="0">
                <a:solidFill>
                  <a:schemeClr val="bg1"/>
                </a:solidFill>
              </a:rPr>
              <a:t>(NEW ISO 19011:2018 !!)</a:t>
            </a:r>
          </a:p>
        </p:txBody>
      </p:sp>
    </p:spTree>
    <p:extLst>
      <p:ext uri="{BB962C8B-B14F-4D97-AF65-F5344CB8AC3E}">
        <p14:creationId xmlns:p14="http://schemas.microsoft.com/office/powerpoint/2010/main" val="218869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4785097-F520-437C-B176-2178B6CFA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536" y="214298"/>
            <a:ext cx="7698668" cy="1143000"/>
          </a:xfrm>
          <a:noFill/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dirty="0" err="1"/>
              <a:t>Jadual</a:t>
            </a:r>
            <a:r>
              <a:rPr lang="en-US" dirty="0"/>
              <a:t> Audit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F097418-5030-4306-BBE4-CA6EF0DACA9F}"/>
              </a:ext>
            </a:extLst>
          </p:cNvPr>
          <p:cNvSpPr txBox="1">
            <a:spLocks noChangeArrowheads="1"/>
          </p:cNvSpPr>
          <p:nvPr/>
        </p:nvSpPr>
        <p:spPr>
          <a:xfrm>
            <a:off x="383844" y="2148821"/>
            <a:ext cx="9138312" cy="446880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 err="1"/>
              <a:t>Jadual</a:t>
            </a:r>
            <a:r>
              <a:rPr lang="en-US" sz="2000" dirty="0"/>
              <a:t> Audit </a:t>
            </a:r>
            <a:r>
              <a:rPr lang="en-US" sz="2000" u="sng" dirty="0" err="1">
                <a:solidFill>
                  <a:srgbClr val="FF0000"/>
                </a:solidFill>
              </a:rPr>
              <a:t>berdasarkan</a:t>
            </a:r>
            <a:r>
              <a:rPr lang="en-US" sz="2000" u="sng" dirty="0">
                <a:solidFill>
                  <a:srgbClr val="FF0000"/>
                </a:solidFill>
              </a:rPr>
              <a:t> proses </a:t>
            </a:r>
            <a:r>
              <a:rPr lang="en-US" sz="2000" dirty="0">
                <a:solidFill>
                  <a:srgbClr val="FF0000"/>
                </a:solidFill>
              </a:rPr>
              <a:t>*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mempertimbangkan</a:t>
            </a:r>
            <a:r>
              <a:rPr lang="en-US" sz="2000" dirty="0"/>
              <a:t> </a:t>
            </a:r>
            <a:r>
              <a:rPr lang="en-US" sz="2000" u="sng" dirty="0">
                <a:solidFill>
                  <a:srgbClr val="FF0000"/>
                </a:solidFill>
              </a:rPr>
              <a:t>r</a:t>
            </a:r>
            <a:r>
              <a:rPr lang="id-ID" sz="2000" u="sng" dirty="0">
                <a:solidFill>
                  <a:srgbClr val="FF0000"/>
                </a:solidFill>
              </a:rPr>
              <a:t>i</a:t>
            </a:r>
            <a:r>
              <a:rPr lang="en-US" sz="2000" u="sng" dirty="0" err="1">
                <a:solidFill>
                  <a:srgbClr val="FF0000"/>
                </a:solidFill>
              </a:rPr>
              <a:t>siko</a:t>
            </a:r>
            <a:r>
              <a:rPr lang="en-US" sz="2000" dirty="0"/>
              <a:t>,  trend </a:t>
            </a:r>
            <a:r>
              <a:rPr lang="en-US" sz="2000" dirty="0" err="1"/>
              <a:t>kinerja</a:t>
            </a:r>
            <a:r>
              <a:rPr lang="en-US" sz="2000" dirty="0"/>
              <a:t> internal dan external (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), </a:t>
            </a:r>
            <a:r>
              <a:rPr lang="en-US" sz="2000" dirty="0" err="1"/>
              <a:t>kritikal</a:t>
            </a:r>
            <a:r>
              <a:rPr lang="en-US" sz="2000" dirty="0"/>
              <a:t> proses  dan </a:t>
            </a:r>
            <a:r>
              <a:rPr lang="en-US" sz="2000" u="sng" dirty="0" err="1">
                <a:solidFill>
                  <a:srgbClr val="FF0000"/>
                </a:solidFill>
              </a:rPr>
              <a:t>perubahan</a:t>
            </a:r>
            <a:r>
              <a:rPr lang="en-US" sz="2000" u="sng" dirty="0">
                <a:solidFill>
                  <a:srgbClr val="FF0000"/>
                </a:solidFill>
              </a:rPr>
              <a:t> yang </a:t>
            </a:r>
            <a:r>
              <a:rPr lang="en-US" sz="2000" u="sng" dirty="0" err="1">
                <a:solidFill>
                  <a:srgbClr val="FF0000"/>
                </a:solidFill>
              </a:rPr>
              <a:t>mempengaruhi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organisasi</a:t>
            </a:r>
            <a:r>
              <a:rPr lang="en-US" sz="2000" u="sng" dirty="0">
                <a:solidFill>
                  <a:srgbClr val="FF0000"/>
                </a:solidFill>
              </a:rPr>
              <a:t> *</a:t>
            </a:r>
            <a:r>
              <a:rPr lang="en-US" sz="2000" b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a.l</a:t>
            </a:r>
            <a:r>
              <a:rPr lang="en-US" sz="2000" dirty="0"/>
              <a:t>: </a:t>
            </a:r>
          </a:p>
          <a:p>
            <a:pPr marL="0" indent="0" algn="just"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/>
              <a:t>Dasar </a:t>
            </a:r>
            <a:r>
              <a:rPr lang="en-US" sz="2000" dirty="0" err="1"/>
              <a:t>penetapan</a:t>
            </a:r>
            <a:r>
              <a:rPr lang="en-US" sz="2000" dirty="0"/>
              <a:t> </a:t>
            </a:r>
            <a:r>
              <a:rPr lang="en-US" sz="2000" dirty="0" err="1"/>
              <a:t>prioritas</a:t>
            </a:r>
            <a:r>
              <a:rPr lang="en-US" sz="2000" dirty="0"/>
              <a:t> </a:t>
            </a:r>
            <a:r>
              <a:rPr lang="id-ID" sz="2000" dirty="0"/>
              <a:t>jadwal</a:t>
            </a:r>
            <a:r>
              <a:rPr lang="en-US" sz="2000" dirty="0"/>
              <a:t> audit  </a:t>
            </a:r>
            <a:endParaRPr lang="en-US" sz="2000" u="sng" dirty="0"/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b="1" dirty="0"/>
              <a:t>Proses </a:t>
            </a:r>
            <a:r>
              <a:rPr lang="en-US" sz="2000" b="1" dirty="0" err="1"/>
              <a:t>beresiko</a:t>
            </a:r>
            <a:r>
              <a:rPr lang="en-US" sz="2000" b="1" dirty="0"/>
              <a:t> </a:t>
            </a:r>
            <a:r>
              <a:rPr lang="en-US" sz="2000" b="1" dirty="0" err="1"/>
              <a:t>tinggi</a:t>
            </a:r>
            <a:r>
              <a:rPr lang="en-US" sz="2000" b="1" dirty="0"/>
              <a:t> 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b="1" dirty="0" err="1"/>
              <a:t>Langsung</a:t>
            </a:r>
            <a:r>
              <a:rPr lang="en-US" sz="2000" b="1" dirty="0"/>
              <a:t> </a:t>
            </a:r>
            <a:r>
              <a:rPr lang="en-US" sz="2000" b="1" dirty="0" err="1"/>
              <a:t>berkaitan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pelanggan</a:t>
            </a:r>
            <a:r>
              <a:rPr lang="en-US" sz="2000" b="1" dirty="0"/>
              <a:t> (Customer Oriented Process)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b="1" dirty="0" err="1"/>
              <a:t>Kritikal</a:t>
            </a:r>
            <a:r>
              <a:rPr lang="en-US" sz="2000" b="1" dirty="0"/>
              <a:t> proses</a:t>
            </a:r>
            <a:r>
              <a:rPr lang="en-US" sz="2000" dirty="0"/>
              <a:t> (Proses </a:t>
            </a:r>
            <a:r>
              <a:rPr lang="en-US" sz="2000" dirty="0" err="1"/>
              <a:t>beresiko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, special </a:t>
            </a:r>
            <a:r>
              <a:rPr lang="en-US" sz="2000" dirty="0" err="1"/>
              <a:t>characteritic</a:t>
            </a:r>
            <a:r>
              <a:rPr lang="en-US" sz="2000" dirty="0"/>
              <a:t>, safety, </a:t>
            </a:r>
            <a:r>
              <a:rPr lang="en-US" sz="2000" dirty="0" err="1"/>
              <a:t>regulasi</a:t>
            </a:r>
            <a:r>
              <a:rPr lang="en-US" sz="2000" dirty="0"/>
              <a:t> </a:t>
            </a:r>
            <a:r>
              <a:rPr lang="en-US" sz="2000" dirty="0" err="1"/>
              <a:t>pemerintah</a:t>
            </a:r>
            <a:r>
              <a:rPr lang="en-US" sz="2000" dirty="0"/>
              <a:t>) 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b="1" dirty="0"/>
              <a:t>Special proses</a:t>
            </a:r>
            <a:r>
              <a:rPr lang="en-US" sz="2000" dirty="0"/>
              <a:t>, (proses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ketidaksesuaian</a:t>
            </a:r>
            <a:r>
              <a:rPr lang="en-US" sz="2000" dirty="0"/>
              <a:t> yang </a:t>
            </a:r>
            <a:r>
              <a:rPr lang="en-US" sz="2000" dirty="0" err="1"/>
              <a:t>timbul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diverifikasi</a:t>
            </a:r>
            <a:r>
              <a:rPr lang="en-US" sz="2000" dirty="0"/>
              <a:t> pada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inspeksi</a:t>
            </a:r>
            <a:r>
              <a:rPr lang="en-US" sz="2000" dirty="0"/>
              <a:t>) audit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ditekankan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pengontrolan</a:t>
            </a:r>
            <a:r>
              <a:rPr lang="en-US" sz="2000" dirty="0"/>
              <a:t> pada proses.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b="1" dirty="0" err="1"/>
              <a:t>Kinerja</a:t>
            </a:r>
            <a:r>
              <a:rPr lang="en-US" sz="2000" b="1" dirty="0"/>
              <a:t> Proses </a:t>
            </a:r>
            <a:r>
              <a:rPr lang="en-US" sz="2000" dirty="0"/>
              <a:t>(trend </a:t>
            </a:r>
            <a:r>
              <a:rPr lang="en-US" sz="2000" dirty="0" err="1"/>
              <a:t>kinerja</a:t>
            </a:r>
            <a:r>
              <a:rPr lang="en-US" sz="2000" dirty="0"/>
              <a:t> internal, external,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Hasil Audit </a:t>
            </a:r>
            <a:r>
              <a:rPr lang="en-US" sz="2000" b="1" dirty="0" err="1">
                <a:solidFill>
                  <a:srgbClr val="FF0000"/>
                </a:solidFill>
              </a:rPr>
              <a:t>sebelumnya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temuan</a:t>
            </a:r>
            <a:r>
              <a:rPr lang="en-US" sz="2000" dirty="0">
                <a:solidFill>
                  <a:srgbClr val="FF0000"/>
                </a:solidFill>
              </a:rPr>
              <a:t> audit yang </a:t>
            </a:r>
            <a:r>
              <a:rPr lang="en-US" sz="2000" dirty="0" err="1">
                <a:solidFill>
                  <a:srgbClr val="FF0000"/>
                </a:solidFill>
              </a:rPr>
              <a:t>belum</a:t>
            </a:r>
            <a:r>
              <a:rPr lang="en-US" sz="2000" dirty="0">
                <a:solidFill>
                  <a:srgbClr val="FF0000"/>
                </a:solidFill>
              </a:rPr>
              <a:t> close </a:t>
            </a:r>
            <a:r>
              <a:rPr lang="en-US" sz="2000" dirty="0" err="1">
                <a:solidFill>
                  <a:srgbClr val="FF0000"/>
                </a:solidFill>
              </a:rPr>
              <a:t>perbaikannya</a:t>
            </a:r>
            <a:r>
              <a:rPr lang="en-US" sz="2000" dirty="0">
                <a:solidFill>
                  <a:srgbClr val="FF0000"/>
                </a:solidFill>
              </a:rPr>
              <a:t>).</a:t>
            </a:r>
            <a:endParaRPr lang="en-US" sz="2000" b="1" dirty="0">
              <a:solidFill>
                <a:srgbClr val="FF0000"/>
              </a:solidFill>
            </a:endParaRPr>
          </a:p>
          <a:p>
            <a:pPr lvl="1" algn="just"/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75202-0478-44A3-899A-C53451427453}"/>
              </a:ext>
            </a:extLst>
          </p:cNvPr>
          <p:cNvSpPr/>
          <p:nvPr/>
        </p:nvSpPr>
        <p:spPr>
          <a:xfrm>
            <a:off x="0" y="1479629"/>
            <a:ext cx="6881826" cy="4571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CD941-6580-4C74-801A-E1A9BB99B9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9E8"/>
              </a:clrFrom>
              <a:clrTo>
                <a:srgbClr val="EDE9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5" y="9984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8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50D82A-9F79-47C8-B367-E8F6C7AC0B01}"/>
              </a:ext>
            </a:extLst>
          </p:cNvPr>
          <p:cNvSpPr txBox="1">
            <a:spLocks noChangeArrowheads="1"/>
          </p:cNvSpPr>
          <p:nvPr/>
        </p:nvSpPr>
        <p:spPr>
          <a:xfrm>
            <a:off x="595086" y="2148114"/>
            <a:ext cx="8216537" cy="4038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err="1"/>
              <a:t>Faktor-faktor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menyusun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audit:</a:t>
            </a:r>
          </a:p>
          <a:p>
            <a:pPr marL="266700" indent="-266700">
              <a:lnSpc>
                <a:spcPct val="80000"/>
              </a:lnSpc>
            </a:pP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Audit</a:t>
            </a:r>
          </a:p>
          <a:p>
            <a:pPr marL="901700" lvl="1" indent="-368300">
              <a:lnSpc>
                <a:spcPct val="80000"/>
              </a:lnSpc>
            </a:pPr>
            <a:r>
              <a:rPr lang="en-US" sz="2000" dirty="0" err="1"/>
              <a:t>Lokasi</a:t>
            </a:r>
            <a:r>
              <a:rPr lang="en-US" sz="2000" dirty="0"/>
              <a:t> </a:t>
            </a:r>
          </a:p>
          <a:p>
            <a:pPr marL="901700" lvl="1" indent="-368300">
              <a:lnSpc>
                <a:spcPct val="80000"/>
              </a:lnSpc>
            </a:pPr>
            <a:r>
              <a:rPr lang="en-US" sz="2000" dirty="0"/>
              <a:t>Unit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endParaRPr lang="en-US" sz="2000" dirty="0"/>
          </a:p>
          <a:p>
            <a:pPr marL="901700" lvl="1" indent="-368300">
              <a:lnSpc>
                <a:spcPct val="80000"/>
              </a:lnSpc>
            </a:pPr>
            <a:r>
              <a:rPr lang="en-US" sz="2000" dirty="0"/>
              <a:t>Proses dan </a:t>
            </a:r>
            <a:r>
              <a:rPr lang="en-US" sz="2000" dirty="0" err="1"/>
              <a:t>aktivitas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diaudit</a:t>
            </a:r>
            <a:r>
              <a:rPr lang="en-US" sz="2000" dirty="0"/>
              <a:t> </a:t>
            </a:r>
          </a:p>
          <a:p>
            <a:pPr marL="901700" lvl="1" indent="-368300">
              <a:lnSpc>
                <a:spcPct val="80000"/>
              </a:lnSpc>
            </a:pPr>
            <a:r>
              <a:rPr lang="en-US" sz="2000" dirty="0"/>
              <a:t>Lama </a:t>
            </a:r>
            <a:r>
              <a:rPr lang="en-US" sz="2000" dirty="0" err="1"/>
              <a:t>pelaksanaan</a:t>
            </a:r>
            <a:r>
              <a:rPr lang="en-US" sz="2000" dirty="0"/>
              <a:t> audit</a:t>
            </a:r>
          </a:p>
          <a:p>
            <a:pPr marL="901700" lvl="1" indent="-368300">
              <a:lnSpc>
                <a:spcPct val="80000"/>
              </a:lnSpc>
            </a:pPr>
            <a:r>
              <a:rPr lang="en-US" sz="2000" dirty="0"/>
              <a:t>Loading </a:t>
            </a:r>
            <a:r>
              <a:rPr lang="en-US" sz="2000" dirty="0" err="1"/>
              <a:t>kerja</a:t>
            </a:r>
            <a:r>
              <a:rPr lang="en-US" sz="2000" dirty="0"/>
              <a:t> Auditee </a:t>
            </a:r>
          </a:p>
          <a:p>
            <a:pPr marL="901700" lvl="1" indent="-368300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Kerja</a:t>
            </a:r>
            <a:r>
              <a:rPr lang="en-US" sz="2000" dirty="0"/>
              <a:t> dan </a:t>
            </a:r>
            <a:r>
              <a:rPr lang="en-US" sz="2000" dirty="0" err="1"/>
              <a:t>Jumlah</a:t>
            </a:r>
            <a:r>
              <a:rPr lang="en-US" sz="2000" dirty="0"/>
              <a:t> shift</a:t>
            </a:r>
          </a:p>
          <a:p>
            <a:pPr marL="901700" lvl="1" indent="-368300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makan</a:t>
            </a:r>
            <a:r>
              <a:rPr lang="en-US" sz="2000" dirty="0"/>
              <a:t> </a:t>
            </a:r>
            <a:r>
              <a:rPr lang="en-US" sz="2000" dirty="0" err="1"/>
              <a:t>siang</a:t>
            </a:r>
            <a:r>
              <a:rPr lang="en-US" sz="2000" dirty="0"/>
              <a:t> / </a:t>
            </a:r>
            <a:r>
              <a:rPr lang="en-US" sz="2000" dirty="0" err="1"/>
              <a:t>istirahat</a:t>
            </a:r>
            <a:endParaRPr lang="en-US" sz="2000" dirty="0"/>
          </a:p>
          <a:p>
            <a:pPr marL="266700" indent="-266700">
              <a:lnSpc>
                <a:spcPct val="80000"/>
              </a:lnSpc>
            </a:pP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personel</a:t>
            </a:r>
            <a:r>
              <a:rPr lang="en-US" sz="2000" dirty="0"/>
              <a:t> yang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  <a:r>
              <a:rPr lang="en-US" sz="2000" dirty="0" err="1"/>
              <a:t>kegiatan</a:t>
            </a:r>
            <a:r>
              <a:rPr lang="en-US" sz="2000" dirty="0"/>
              <a:t> yang </a:t>
            </a:r>
            <a:r>
              <a:rPr lang="en-US" sz="2000" dirty="0" err="1"/>
              <a:t>bersangkutan</a:t>
            </a:r>
            <a:r>
              <a:rPr lang="en-US" sz="2000" dirty="0"/>
              <a:t>.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A591C30-51C7-4CD1-8B56-E923138C9F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0748" y="300266"/>
            <a:ext cx="8065724" cy="1214422"/>
          </a:xfrm>
          <a:noFill/>
          <a:ln>
            <a:noFill/>
          </a:ln>
        </p:spPr>
        <p:txBody>
          <a:bodyPr>
            <a:normAutofit/>
          </a:bodyPr>
          <a:lstStyle/>
          <a:p>
            <a:pPr eaLnBrk="1" hangingPunct="1">
              <a:buFont typeface="Monotype Sorts" charset="2"/>
              <a:buNone/>
            </a:pPr>
            <a:r>
              <a:rPr lang="en-US" sz="4400" b="1" dirty="0"/>
              <a:t>PENETAPAN JADWAL AUDIT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C34ED-F325-444B-BBA1-29FC47B6DBBD}"/>
              </a:ext>
            </a:extLst>
          </p:cNvPr>
          <p:cNvSpPr/>
          <p:nvPr/>
        </p:nvSpPr>
        <p:spPr>
          <a:xfrm>
            <a:off x="-13063" y="1463164"/>
            <a:ext cx="781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6D9EA2-3E0F-4BB2-9D17-94D935F3E7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9E8"/>
              </a:clrFrom>
              <a:clrTo>
                <a:srgbClr val="EDE9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5" y="511492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6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D8C1D54-6AA2-48C3-AF56-F7A46AA65C2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906000" cy="1383257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txBody>
          <a:bodyPr anchor="ctr"/>
          <a:lstStyle/>
          <a:p>
            <a:pPr algn="ctr"/>
            <a:r>
              <a:rPr lang="id-ID" sz="2400" b="1" dirty="0">
                <a:solidFill>
                  <a:schemeClr val="bg1"/>
                </a:solidFill>
                <a:latin typeface="Times New Roman" pitchFamily="18" charset="0"/>
              </a:rPr>
              <a:t>Jadual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audit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ditambah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ketika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kinerja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menurun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atau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terjadi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perubahan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berdampak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pada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sistem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0ADC9-3691-4AA8-9034-C3FC957EC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3" y="1518810"/>
            <a:ext cx="9585156" cy="522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DE19E83-55BE-4357-B78F-673B9686690A}"/>
              </a:ext>
            </a:extLst>
          </p:cNvPr>
          <p:cNvSpPr/>
          <p:nvPr/>
        </p:nvSpPr>
        <p:spPr>
          <a:xfrm>
            <a:off x="7599703" y="1680144"/>
            <a:ext cx="1992573" cy="612648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Hasil </a:t>
            </a:r>
            <a:r>
              <a:rPr lang="en-US" sz="1200" dirty="0" err="1">
                <a:solidFill>
                  <a:schemeClr val="tx1"/>
                </a:solidFill>
              </a:rPr>
              <a:t>temuan</a:t>
            </a:r>
            <a:r>
              <a:rPr lang="en-US" sz="1200" dirty="0">
                <a:solidFill>
                  <a:schemeClr val="tx1"/>
                </a:solidFill>
              </a:rPr>
              <a:t> Audit 2019 </a:t>
            </a:r>
            <a:r>
              <a:rPr lang="en-US" sz="1200" dirty="0" err="1">
                <a:solidFill>
                  <a:schemeClr val="tx1"/>
                </a:solidFill>
              </a:rPr>
              <a:t>masuk</a:t>
            </a:r>
            <a:r>
              <a:rPr lang="en-US" sz="1200" dirty="0">
                <a:solidFill>
                  <a:schemeClr val="tx1"/>
                </a:solidFill>
              </a:rPr>
              <a:t> Top 3 Finding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F3532F-881D-4B36-9518-FDE307D6AA4E}"/>
              </a:ext>
            </a:extLst>
          </p:cNvPr>
          <p:cNvSpPr/>
          <p:nvPr/>
        </p:nvSpPr>
        <p:spPr>
          <a:xfrm>
            <a:off x="7599702" y="3517753"/>
            <a:ext cx="1992573" cy="612648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KPI On Time Delivery </a:t>
            </a:r>
            <a:r>
              <a:rPr lang="en-US" sz="1200" dirty="0" err="1">
                <a:solidFill>
                  <a:schemeClr val="tx1"/>
                </a:solidFill>
              </a:rPr>
              <a:t>Periode</a:t>
            </a:r>
            <a:r>
              <a:rPr lang="en-US" sz="1200" dirty="0">
                <a:solidFill>
                  <a:schemeClr val="tx1"/>
                </a:solidFill>
              </a:rPr>
              <a:t> 2019 </a:t>
            </a:r>
            <a:r>
              <a:rPr lang="en-US" sz="1200" dirty="0" err="1">
                <a:solidFill>
                  <a:schemeClr val="tx1"/>
                </a:solidFill>
              </a:rPr>
              <a:t>Tidak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Tercapai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D51D2C-404E-4E42-A5A9-362EE1451296}"/>
              </a:ext>
            </a:extLst>
          </p:cNvPr>
          <p:cNvSpPr/>
          <p:nvPr/>
        </p:nvSpPr>
        <p:spPr>
          <a:xfrm>
            <a:off x="5444196" y="3187864"/>
            <a:ext cx="3672000" cy="2520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76E3B3-44F0-4BDD-AD3F-F99F4B33926E}"/>
              </a:ext>
            </a:extLst>
          </p:cNvPr>
          <p:cNvCxnSpPr>
            <a:cxnSpLocks/>
          </p:cNvCxnSpPr>
          <p:nvPr/>
        </p:nvCxnSpPr>
        <p:spPr>
          <a:xfrm>
            <a:off x="7990449" y="2292792"/>
            <a:ext cx="478302" cy="612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818A43-48D0-4072-8A0B-25D7869CA85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061982" y="3439864"/>
            <a:ext cx="537720" cy="384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A0818A-449C-46DF-BF11-EB3BFF581742}"/>
              </a:ext>
            </a:extLst>
          </p:cNvPr>
          <p:cNvSpPr/>
          <p:nvPr/>
        </p:nvSpPr>
        <p:spPr>
          <a:xfrm>
            <a:off x="7584066" y="4986247"/>
            <a:ext cx="1992573" cy="566791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Customer Claim </a:t>
            </a:r>
            <a:r>
              <a:rPr lang="en-US" sz="1200" dirty="0" err="1">
                <a:solidFill>
                  <a:schemeClr val="tx1"/>
                </a:solidFill>
              </a:rPr>
              <a:t>Terbanyak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Periode</a:t>
            </a:r>
            <a:r>
              <a:rPr lang="en-US" sz="1200" dirty="0">
                <a:solidFill>
                  <a:schemeClr val="tx1"/>
                </a:solidFill>
              </a:rPr>
              <a:t> 2019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D027E7-29F9-49E9-910D-4AE8A101EFCE}"/>
              </a:ext>
            </a:extLst>
          </p:cNvPr>
          <p:cNvSpPr/>
          <p:nvPr/>
        </p:nvSpPr>
        <p:spPr>
          <a:xfrm>
            <a:off x="5444196" y="4118451"/>
            <a:ext cx="3672000" cy="7560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79E298-8AC8-48B2-B7A6-C18B5C74109A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046346" y="4908359"/>
            <a:ext cx="537720" cy="361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064AF6-B880-4B2C-B079-B49E1A4B7CBF}"/>
              </a:ext>
            </a:extLst>
          </p:cNvPr>
          <p:cNvSpPr/>
          <p:nvPr/>
        </p:nvSpPr>
        <p:spPr>
          <a:xfrm>
            <a:off x="6138943" y="6202607"/>
            <a:ext cx="3132000" cy="31073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DC5D9-F753-48E1-AB50-32766D2266C0}"/>
              </a:ext>
            </a:extLst>
          </p:cNvPr>
          <p:cNvSpPr/>
          <p:nvPr/>
        </p:nvSpPr>
        <p:spPr>
          <a:xfrm>
            <a:off x="6907353" y="5630926"/>
            <a:ext cx="2250717" cy="48763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Selisih</a:t>
            </a:r>
            <a:r>
              <a:rPr lang="en-US" sz="1200" dirty="0">
                <a:solidFill>
                  <a:schemeClr val="tx1"/>
                </a:solidFill>
              </a:rPr>
              <a:t> Data Stock, </a:t>
            </a:r>
            <a:r>
              <a:rPr lang="en-US" sz="1200" dirty="0" err="1">
                <a:solidFill>
                  <a:schemeClr val="tx1"/>
                </a:solidFill>
              </a:rPr>
              <a:t>hasil</a:t>
            </a:r>
            <a:r>
              <a:rPr lang="en-US" sz="1200" dirty="0">
                <a:solidFill>
                  <a:schemeClr val="tx1"/>
                </a:solidFill>
              </a:rPr>
              <a:t> Stock </a:t>
            </a:r>
            <a:r>
              <a:rPr lang="en-US" sz="1200" dirty="0" err="1">
                <a:solidFill>
                  <a:schemeClr val="tx1"/>
                </a:solidFill>
              </a:rPr>
              <a:t>Opname</a:t>
            </a:r>
            <a:endParaRPr lang="en-ID" sz="12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6B9EF0-438F-4C85-8211-CEAA3D44286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696222" y="5874743"/>
            <a:ext cx="211131" cy="309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57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ABC63-B1F6-4EB1-97E8-2195ED76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A2B31F-742F-45A4-B522-52C44B46EF6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4454D-3648-4EA0-A15E-E9BDC11D9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9" t="15878" r="1354" b="4237"/>
          <a:stretch/>
        </p:blipFill>
        <p:spPr>
          <a:xfrm>
            <a:off x="1236611" y="2024244"/>
            <a:ext cx="7432781" cy="41069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B72753-FC48-489C-927F-4FFFE9A398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9" t="35689" r="63178" b="34453"/>
          <a:stretch/>
        </p:blipFill>
        <p:spPr>
          <a:xfrm>
            <a:off x="761181" y="865410"/>
            <a:ext cx="1215553" cy="923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2EB2B7-2124-4D17-A47B-502243084C21}"/>
              </a:ext>
            </a:extLst>
          </p:cNvPr>
          <p:cNvSpPr txBox="1"/>
          <p:nvPr/>
        </p:nvSpPr>
        <p:spPr>
          <a:xfrm>
            <a:off x="2072388" y="1085449"/>
            <a:ext cx="2981907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585" dirty="0"/>
              <a:t>bit.ly/</a:t>
            </a:r>
            <a:r>
              <a:rPr lang="en-ID" sz="2585" dirty="0" err="1"/>
              <a:t>SSC_channel</a:t>
            </a:r>
            <a:endParaRPr lang="en-ID" sz="2585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E63EB1-776B-4204-9F56-F1BE876451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12523" r="2595" b="15979"/>
          <a:stretch/>
        </p:blipFill>
        <p:spPr>
          <a:xfrm>
            <a:off x="5666542" y="984704"/>
            <a:ext cx="3002848" cy="8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1BC6D81-41D2-43C8-8C5E-2CF9596DB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285875"/>
          </a:xfrm>
          <a:solidFill>
            <a:srgbClr val="0000CC"/>
          </a:solidFill>
          <a:ln>
            <a:noFill/>
          </a:ln>
        </p:spPr>
        <p:txBody>
          <a:bodyPr/>
          <a:lstStyle/>
          <a:p>
            <a:pPr algn="ctr" eaLnBrk="1" hangingPunct="1"/>
            <a:r>
              <a:rPr lang="en-US" sz="3600" b="1" dirty="0">
                <a:solidFill>
                  <a:schemeClr val="bg1"/>
                </a:solidFill>
              </a:rPr>
              <a:t>PEMILIHAN TIM AUDIT</a:t>
            </a:r>
            <a:endParaRPr lang="en-US" sz="3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289D29C-169C-4041-BD9F-D5DDCF2D31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540" y="1760311"/>
            <a:ext cx="6419974" cy="4318000"/>
          </a:xfrm>
          <a:noFill/>
        </p:spPr>
        <p:txBody>
          <a:bodyPr>
            <a:normAutofit fontScale="85000" lnSpcReduction="20000"/>
          </a:bodyPr>
          <a:lstStyle/>
          <a:p>
            <a:pPr marL="0" indent="0" eaLnBrk="1" hangingPunct="1">
              <a:lnSpc>
                <a:spcPct val="12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800" dirty="0" err="1"/>
              <a:t>Jumlah</a:t>
            </a:r>
            <a:r>
              <a:rPr lang="en-US" sz="2800" dirty="0"/>
              <a:t> </a:t>
            </a:r>
            <a:r>
              <a:rPr lang="en-US" sz="2800" dirty="0" err="1"/>
              <a:t>anggota</a:t>
            </a:r>
            <a:r>
              <a:rPr lang="en-US" sz="2800" dirty="0"/>
              <a:t> audit team </a:t>
            </a:r>
            <a:r>
              <a:rPr lang="en-US" sz="2800" dirty="0" err="1"/>
              <a:t>bervariasi</a:t>
            </a:r>
            <a:r>
              <a:rPr lang="en-US" sz="2800" dirty="0"/>
              <a:t> </a:t>
            </a:r>
            <a:r>
              <a:rPr lang="en-US" sz="2800" dirty="0" err="1"/>
              <a:t>tergantung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: 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Scope (</a:t>
            </a:r>
            <a:r>
              <a:rPr lang="en-US" sz="2400" dirty="0" err="1"/>
              <a:t>jangkauan</a:t>
            </a:r>
            <a:r>
              <a:rPr lang="en-US" sz="2400" dirty="0"/>
              <a:t> audit)</a:t>
            </a:r>
            <a:endParaRPr lang="id-ID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d-ID" dirty="0">
                <a:solidFill>
                  <a:srgbClr val="FF0000"/>
                </a:solidFill>
              </a:rPr>
              <a:t>Kompleksitas proses yang akan di audit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d-ID" dirty="0">
                <a:solidFill>
                  <a:srgbClr val="FF0000"/>
                </a:solidFill>
              </a:rPr>
              <a:t>Kemampuan tim audit untuk mampu berinteraksi secara efektif dengan perwakilan auditi</a:t>
            </a:r>
            <a:endParaRPr lang="en-US" sz="24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sz="2400" dirty="0" err="1"/>
              <a:t>Personel</a:t>
            </a:r>
            <a:r>
              <a:rPr lang="en-US" sz="2400" dirty="0"/>
              <a:t> (auditor) yang </a:t>
            </a:r>
            <a:r>
              <a:rPr lang="en-US" sz="2400" dirty="0" err="1"/>
              <a:t>tersedia</a:t>
            </a:r>
            <a:r>
              <a:rPr lang="en-US" sz="2400" dirty="0"/>
              <a:t>.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sz="2400" dirty="0" err="1"/>
              <a:t>Waktu</a:t>
            </a:r>
            <a:r>
              <a:rPr lang="en-US" sz="2400" dirty="0"/>
              <a:t> yang </a:t>
            </a:r>
            <a:r>
              <a:rPr lang="en-US" sz="2400" dirty="0" err="1"/>
              <a:t>tersedia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menyelesaikan</a:t>
            </a:r>
            <a:r>
              <a:rPr lang="en-US" sz="2400" dirty="0"/>
              <a:t> audit</a:t>
            </a: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keahlian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tersebut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Skill </a:t>
            </a:r>
            <a:r>
              <a:rPr lang="en-US" dirty="0" err="1">
                <a:sym typeface="Wingdings" panose="05000000000000000000" pitchFamily="2" charset="2"/>
              </a:rPr>
              <a:t>Matriks</a:t>
            </a:r>
            <a:r>
              <a:rPr lang="en-US" dirty="0">
                <a:sym typeface="Wingdings" panose="05000000000000000000" pitchFamily="2" charset="2"/>
              </a:rPr>
              <a:t> Auditor</a:t>
            </a:r>
            <a:endParaRPr lang="en-US" sz="2400" dirty="0"/>
          </a:p>
        </p:txBody>
      </p:sp>
      <p:pic>
        <p:nvPicPr>
          <p:cNvPr id="6" name="Picture 14" descr="Business-people-on-sidewalk">
            <a:extLst>
              <a:ext uri="{FF2B5EF4-FFF2-40B4-BE49-F238E27FC236}">
                <a16:creationId xmlns:a16="http://schemas.microsoft.com/office/drawing/2014/main" id="{FC128767-61DA-4049-AF46-7523B72AA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8514" y="1285875"/>
            <a:ext cx="3287486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09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kompetensi auditor.jpg">
            <a:extLst>
              <a:ext uri="{FF2B5EF4-FFF2-40B4-BE49-F238E27FC236}">
                <a16:creationId xmlns:a16="http://schemas.microsoft.com/office/drawing/2014/main" id="{9EAE0FAA-6791-418D-B4F4-5776A7136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3" r="40390"/>
          <a:stretch/>
        </p:blipFill>
        <p:spPr>
          <a:xfrm>
            <a:off x="0" y="0"/>
            <a:ext cx="4702629" cy="68579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E93E0D-B396-451A-98C4-0B6394B54767}"/>
              </a:ext>
            </a:extLst>
          </p:cNvPr>
          <p:cNvSpPr/>
          <p:nvPr/>
        </p:nvSpPr>
        <p:spPr>
          <a:xfrm>
            <a:off x="5268339" y="621138"/>
            <a:ext cx="407194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auditor</a:t>
            </a:r>
            <a:endParaRPr lang="en-US" sz="8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98CE3-4696-4F6B-812D-6EDB97308CD1}"/>
              </a:ext>
            </a:extLst>
          </p:cNvPr>
          <p:cNvSpPr txBox="1"/>
          <p:nvPr/>
        </p:nvSpPr>
        <p:spPr>
          <a:xfrm>
            <a:off x="5268339" y="97917"/>
            <a:ext cx="243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rush Script MT" pitchFamily="66" charset="0"/>
              </a:rPr>
              <a:t>Kompetensi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D70CCDB-4D5C-4CAE-B9E2-D9DDE359E0EA}"/>
              </a:ext>
            </a:extLst>
          </p:cNvPr>
          <p:cNvSpPr txBox="1">
            <a:spLocks noChangeArrowheads="1"/>
          </p:cNvSpPr>
          <p:nvPr/>
        </p:nvSpPr>
        <p:spPr>
          <a:xfrm>
            <a:off x="4702628" y="1857829"/>
            <a:ext cx="5203372" cy="5000168"/>
          </a:xfrm>
          <a:prstGeom prst="rect">
            <a:avLst/>
          </a:prstGeom>
          <a:noFill/>
        </p:spPr>
        <p:txBody>
          <a:bodyPr/>
          <a:lstStyle/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Pendidikan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Audit. 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Prinsip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teknik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jenis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risiko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peluang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tandard ISO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13485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Situasi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konteksnya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perundangan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berlaku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teknologi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Tambahan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skill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mengelola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perencanaan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mengorganisasi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komunikasi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mengarahkan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(Lead Auditor )</a:t>
            </a:r>
          </a:p>
          <a:p>
            <a:pPr marL="342900" marR="0" lvl="0" indent="-34290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Dibuktikan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Ijazah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pendidikan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lulus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ujian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</a:p>
        </p:txBody>
      </p:sp>
    </p:spTree>
    <p:extLst>
      <p:ext uri="{BB962C8B-B14F-4D97-AF65-F5344CB8AC3E}">
        <p14:creationId xmlns:p14="http://schemas.microsoft.com/office/powerpoint/2010/main" val="5490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kompetensi auditor.jpg">
            <a:extLst>
              <a:ext uri="{FF2B5EF4-FFF2-40B4-BE49-F238E27FC236}">
                <a16:creationId xmlns:a16="http://schemas.microsoft.com/office/drawing/2014/main" id="{9EAE0FAA-6791-418D-B4F4-5776A7136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3" r="40390"/>
          <a:stretch/>
        </p:blipFill>
        <p:spPr>
          <a:xfrm>
            <a:off x="0" y="0"/>
            <a:ext cx="470262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E93E0D-B396-451A-98C4-0B6394B54767}"/>
              </a:ext>
            </a:extLst>
          </p:cNvPr>
          <p:cNvSpPr/>
          <p:nvPr/>
        </p:nvSpPr>
        <p:spPr>
          <a:xfrm>
            <a:off x="5203373" y="584852"/>
            <a:ext cx="407194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auditor</a:t>
            </a:r>
            <a:endParaRPr lang="en-US" sz="8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98CE3-4696-4F6B-812D-6EDB97308CD1}"/>
              </a:ext>
            </a:extLst>
          </p:cNvPr>
          <p:cNvSpPr txBox="1"/>
          <p:nvPr/>
        </p:nvSpPr>
        <p:spPr>
          <a:xfrm>
            <a:off x="5203373" y="61631"/>
            <a:ext cx="243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rush Script MT" pitchFamily="66" charset="0"/>
              </a:rPr>
              <a:t>Kompetensi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5565BBC-2274-48F7-A7F8-B3ED69A52B53}"/>
              </a:ext>
            </a:extLst>
          </p:cNvPr>
          <p:cNvSpPr txBox="1">
            <a:spLocks noChangeArrowheads="1"/>
          </p:cNvSpPr>
          <p:nvPr/>
        </p:nvSpPr>
        <p:spPr>
          <a:xfrm>
            <a:off x="4702628" y="1785256"/>
            <a:ext cx="5203372" cy="507274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Memiliki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kemampuan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berkomunikasi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lisan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maupun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tertulis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Menjelaskan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maksud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level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laporan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temuan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jelas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mudah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dimengerti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Memiliki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personal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atribute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suasana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nyaman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Memelihara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kemampuan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temuan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regular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standard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Sistem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terbaru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misalnya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mengakses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website ISO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teknik-teknik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baru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ujian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ulang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regular,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misalnya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3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tahun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sekali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9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kompetensi auditor.jpg">
            <a:extLst>
              <a:ext uri="{FF2B5EF4-FFF2-40B4-BE49-F238E27FC236}">
                <a16:creationId xmlns:a16="http://schemas.microsoft.com/office/drawing/2014/main" id="{9EAE0FAA-6791-418D-B4F4-5776A7136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3" r="40390"/>
          <a:stretch/>
        </p:blipFill>
        <p:spPr>
          <a:xfrm>
            <a:off x="0" y="0"/>
            <a:ext cx="470262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E93E0D-B396-451A-98C4-0B6394B54767}"/>
              </a:ext>
            </a:extLst>
          </p:cNvPr>
          <p:cNvSpPr/>
          <p:nvPr/>
        </p:nvSpPr>
        <p:spPr>
          <a:xfrm>
            <a:off x="4956636" y="936171"/>
            <a:ext cx="4506684" cy="61555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r>
              <a:rPr lang="en-US" sz="5400" b="1" cap="all" dirty="0">
                <a:ln w="9000" cmpd="sng">
                  <a:noFill/>
                  <a:prstDash val="solid"/>
                </a:ln>
                <a:solidFill>
                  <a:srgbClr val="0000CC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 TEAM LEADER</a:t>
            </a:r>
            <a:endParaRPr lang="en-US" sz="5400" b="1" cap="all" spc="0" dirty="0">
              <a:ln w="9000" cmpd="sng">
                <a:noFill/>
                <a:prstDash val="solid"/>
              </a:ln>
              <a:solidFill>
                <a:srgbClr val="0000CC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98CE3-4696-4F6B-812D-6EDB97308CD1}"/>
              </a:ext>
            </a:extLst>
          </p:cNvPr>
          <p:cNvSpPr txBox="1"/>
          <p:nvPr/>
        </p:nvSpPr>
        <p:spPr>
          <a:xfrm>
            <a:off x="4956635" y="105174"/>
            <a:ext cx="243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rush Script MT" pitchFamily="66" charset="0"/>
              </a:rPr>
              <a:t>Kompetensi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03C18-EDD1-46E2-B468-C40B47BF0525}"/>
              </a:ext>
            </a:extLst>
          </p:cNvPr>
          <p:cNvSpPr txBox="1"/>
          <p:nvPr/>
        </p:nvSpPr>
        <p:spPr>
          <a:xfrm>
            <a:off x="4949365" y="2043845"/>
            <a:ext cx="48042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d-ID" sz="2000" dirty="0"/>
              <a:t>Mengorganisir dan mengarahkan anggota tim audit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id-ID" sz="2000" dirty="0"/>
              <a:t>Memahami isu-isu strategis melalui diskusi dengan Top Manajemen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id-ID" sz="2000" dirty="0"/>
              <a:t>Mengelola proses audit, seperti:</a:t>
            </a:r>
            <a:endParaRPr lang="en-US" sz="2000" dirty="0"/>
          </a:p>
          <a:p>
            <a:pPr marL="711200" lvl="1" indent="-342900">
              <a:buFont typeface="Wingdings" panose="05000000000000000000" pitchFamily="2" charset="2"/>
              <a:buChar char="Ø"/>
            </a:pPr>
            <a:r>
              <a:rPr lang="id-ID" sz="2000" dirty="0"/>
              <a:t>Risiko yang bisa menghambat tercapainya tujuan audit</a:t>
            </a:r>
            <a:endParaRPr lang="en-US" sz="2000" dirty="0"/>
          </a:p>
          <a:p>
            <a:pPr marL="711200" lvl="1" indent="-342900">
              <a:buFont typeface="Wingdings" panose="05000000000000000000" pitchFamily="2" charset="2"/>
              <a:buChar char="Ø"/>
            </a:pPr>
            <a:r>
              <a:rPr lang="id-ID" sz="2000" dirty="0"/>
              <a:t>Memberikan arahan dan panduan kepada anggota tim audit</a:t>
            </a:r>
            <a:endParaRPr lang="en-US" sz="2000" dirty="0"/>
          </a:p>
          <a:p>
            <a:pPr marL="711200" lvl="1" indent="-342900">
              <a:buFont typeface="Wingdings" panose="05000000000000000000" pitchFamily="2" charset="2"/>
              <a:buChar char="Ø"/>
            </a:pPr>
            <a:r>
              <a:rPr lang="id-ID" sz="2000" dirty="0"/>
              <a:t>Menghindari konflik yang bisa terjadi selama audit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id-ID" sz="2000" dirty="0"/>
              <a:t>Memimpin tim audit dalam membuat kesimpulan hasil audit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id-ID" sz="2000" dirty="0"/>
              <a:t>Mempersiapkan dan membuat laporan audit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189300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/>
        </p:nvSpPr>
        <p:spPr>
          <a:xfrm>
            <a:off x="1602077" y="2375228"/>
            <a:ext cx="6678678" cy="3243587"/>
          </a:xfrm>
          <a:custGeom>
            <a:avLst/>
            <a:gdLst>
              <a:gd name="connsiteX0" fmla="*/ 0 w 5896304"/>
              <a:gd name="connsiteY0" fmla="*/ 31531 h 2900856"/>
              <a:gd name="connsiteX1" fmla="*/ 5880538 w 5896304"/>
              <a:gd name="connsiteY1" fmla="*/ 0 h 2900856"/>
              <a:gd name="connsiteX2" fmla="*/ 5880538 w 5896304"/>
              <a:gd name="connsiteY2" fmla="*/ 1560787 h 2900856"/>
              <a:gd name="connsiteX3" fmla="*/ 819807 w 5896304"/>
              <a:gd name="connsiteY3" fmla="*/ 1545021 h 2900856"/>
              <a:gd name="connsiteX4" fmla="*/ 819807 w 5896304"/>
              <a:gd name="connsiteY4" fmla="*/ 2900856 h 2900856"/>
              <a:gd name="connsiteX5" fmla="*/ 5896304 w 5896304"/>
              <a:gd name="connsiteY5" fmla="*/ 2885090 h 2900856"/>
              <a:gd name="connsiteX0" fmla="*/ 0 w 6167820"/>
              <a:gd name="connsiteY0" fmla="*/ 31531 h 2900856"/>
              <a:gd name="connsiteX1" fmla="*/ 5880538 w 6167820"/>
              <a:gd name="connsiteY1" fmla="*/ 0 h 2900856"/>
              <a:gd name="connsiteX2" fmla="*/ 5880538 w 6167820"/>
              <a:gd name="connsiteY2" fmla="*/ 1560787 h 2900856"/>
              <a:gd name="connsiteX3" fmla="*/ 819807 w 6167820"/>
              <a:gd name="connsiteY3" fmla="*/ 1545021 h 2900856"/>
              <a:gd name="connsiteX4" fmla="*/ 819807 w 6167820"/>
              <a:gd name="connsiteY4" fmla="*/ 2900856 h 2900856"/>
              <a:gd name="connsiteX5" fmla="*/ 5896304 w 6167820"/>
              <a:gd name="connsiteY5" fmla="*/ 2885090 h 2900856"/>
              <a:gd name="connsiteX0" fmla="*/ 0 w 6347759"/>
              <a:gd name="connsiteY0" fmla="*/ 31531 h 2900856"/>
              <a:gd name="connsiteX1" fmla="*/ 5880538 w 6347759"/>
              <a:gd name="connsiteY1" fmla="*/ 0 h 2900856"/>
              <a:gd name="connsiteX2" fmla="*/ 5880538 w 6347759"/>
              <a:gd name="connsiteY2" fmla="*/ 1560787 h 2900856"/>
              <a:gd name="connsiteX3" fmla="*/ 819807 w 6347759"/>
              <a:gd name="connsiteY3" fmla="*/ 1545021 h 2900856"/>
              <a:gd name="connsiteX4" fmla="*/ 819807 w 6347759"/>
              <a:gd name="connsiteY4" fmla="*/ 2900856 h 2900856"/>
              <a:gd name="connsiteX5" fmla="*/ 5896304 w 6347759"/>
              <a:gd name="connsiteY5" fmla="*/ 2885090 h 2900856"/>
              <a:gd name="connsiteX0" fmla="*/ 0 w 6512727"/>
              <a:gd name="connsiteY0" fmla="*/ 31531 h 2900856"/>
              <a:gd name="connsiteX1" fmla="*/ 5880538 w 6512727"/>
              <a:gd name="connsiteY1" fmla="*/ 0 h 2900856"/>
              <a:gd name="connsiteX2" fmla="*/ 5880538 w 6512727"/>
              <a:gd name="connsiteY2" fmla="*/ 1560787 h 2900856"/>
              <a:gd name="connsiteX3" fmla="*/ 819807 w 6512727"/>
              <a:gd name="connsiteY3" fmla="*/ 1545021 h 2900856"/>
              <a:gd name="connsiteX4" fmla="*/ 819807 w 6512727"/>
              <a:gd name="connsiteY4" fmla="*/ 2900856 h 2900856"/>
              <a:gd name="connsiteX5" fmla="*/ 5896304 w 6512727"/>
              <a:gd name="connsiteY5" fmla="*/ 2885090 h 2900856"/>
              <a:gd name="connsiteX0" fmla="*/ 0 w 6678678"/>
              <a:gd name="connsiteY0" fmla="*/ 31531 h 2900856"/>
              <a:gd name="connsiteX1" fmla="*/ 5880538 w 6678678"/>
              <a:gd name="connsiteY1" fmla="*/ 0 h 2900856"/>
              <a:gd name="connsiteX2" fmla="*/ 5880538 w 6678678"/>
              <a:gd name="connsiteY2" fmla="*/ 1560787 h 2900856"/>
              <a:gd name="connsiteX3" fmla="*/ 819807 w 6678678"/>
              <a:gd name="connsiteY3" fmla="*/ 1545021 h 2900856"/>
              <a:gd name="connsiteX4" fmla="*/ 819807 w 6678678"/>
              <a:gd name="connsiteY4" fmla="*/ 2900856 h 2900856"/>
              <a:gd name="connsiteX5" fmla="*/ 5896304 w 6678678"/>
              <a:gd name="connsiteY5" fmla="*/ 2885090 h 2900856"/>
              <a:gd name="connsiteX0" fmla="*/ 0 w 6678678"/>
              <a:gd name="connsiteY0" fmla="*/ 31531 h 2900856"/>
              <a:gd name="connsiteX1" fmla="*/ 5880538 w 6678678"/>
              <a:gd name="connsiteY1" fmla="*/ 0 h 2900856"/>
              <a:gd name="connsiteX2" fmla="*/ 5880538 w 6678678"/>
              <a:gd name="connsiteY2" fmla="*/ 1560787 h 2900856"/>
              <a:gd name="connsiteX3" fmla="*/ 819807 w 6678678"/>
              <a:gd name="connsiteY3" fmla="*/ 1545021 h 2900856"/>
              <a:gd name="connsiteX4" fmla="*/ 819807 w 6678678"/>
              <a:gd name="connsiteY4" fmla="*/ 2900856 h 2900856"/>
              <a:gd name="connsiteX5" fmla="*/ 5896304 w 6678678"/>
              <a:gd name="connsiteY5" fmla="*/ 2885090 h 2900856"/>
              <a:gd name="connsiteX0" fmla="*/ 0 w 6678678"/>
              <a:gd name="connsiteY0" fmla="*/ 31531 h 2900856"/>
              <a:gd name="connsiteX1" fmla="*/ 5880538 w 6678678"/>
              <a:gd name="connsiteY1" fmla="*/ 0 h 2900856"/>
              <a:gd name="connsiteX2" fmla="*/ 5880538 w 6678678"/>
              <a:gd name="connsiteY2" fmla="*/ 1560787 h 2900856"/>
              <a:gd name="connsiteX3" fmla="*/ 819807 w 6678678"/>
              <a:gd name="connsiteY3" fmla="*/ 1545021 h 2900856"/>
              <a:gd name="connsiteX4" fmla="*/ 819807 w 6678678"/>
              <a:gd name="connsiteY4" fmla="*/ 2900856 h 2900856"/>
              <a:gd name="connsiteX5" fmla="*/ 5896304 w 6678678"/>
              <a:gd name="connsiteY5" fmla="*/ 2885090 h 2900856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896304 w 6678678"/>
              <a:gd name="connsiteY5" fmla="*/ 2885090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382597 w 6678678"/>
              <a:gd name="connsiteY5" fmla="*/ 2885091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992197 w 6678678"/>
              <a:gd name="connsiteY5" fmla="*/ 2885091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6318768 w 6678678"/>
              <a:gd name="connsiteY5" fmla="*/ 2858859 h 2900871"/>
              <a:gd name="connsiteX0" fmla="*/ 0 w 6678678"/>
              <a:gd name="connsiteY0" fmla="*/ 31531 h 2900871"/>
              <a:gd name="connsiteX1" fmla="*/ 5880538 w 6678678"/>
              <a:gd name="connsiteY1" fmla="*/ 0 h 2900871"/>
              <a:gd name="connsiteX2" fmla="*/ 5880538 w 6678678"/>
              <a:gd name="connsiteY2" fmla="*/ 1560787 h 2900871"/>
              <a:gd name="connsiteX3" fmla="*/ 819807 w 6678678"/>
              <a:gd name="connsiteY3" fmla="*/ 1545021 h 2900871"/>
              <a:gd name="connsiteX4" fmla="*/ 819807 w 6678678"/>
              <a:gd name="connsiteY4" fmla="*/ 2900856 h 2900871"/>
              <a:gd name="connsiteX5" fmla="*/ 5974380 w 6678678"/>
              <a:gd name="connsiteY5" fmla="*/ 2837580 h 2900871"/>
              <a:gd name="connsiteX6" fmla="*/ 6318768 w 6678678"/>
              <a:gd name="connsiteY6" fmla="*/ 2858859 h 2900871"/>
              <a:gd name="connsiteX0" fmla="*/ 0 w 6678678"/>
              <a:gd name="connsiteY0" fmla="*/ 31531 h 3908141"/>
              <a:gd name="connsiteX1" fmla="*/ 5880538 w 6678678"/>
              <a:gd name="connsiteY1" fmla="*/ 0 h 3908141"/>
              <a:gd name="connsiteX2" fmla="*/ 5880538 w 6678678"/>
              <a:gd name="connsiteY2" fmla="*/ 1560787 h 3908141"/>
              <a:gd name="connsiteX3" fmla="*/ 819807 w 6678678"/>
              <a:gd name="connsiteY3" fmla="*/ 1545021 h 3908141"/>
              <a:gd name="connsiteX4" fmla="*/ 819807 w 6678678"/>
              <a:gd name="connsiteY4" fmla="*/ 2900856 h 3908141"/>
              <a:gd name="connsiteX5" fmla="*/ 5974380 w 6678678"/>
              <a:gd name="connsiteY5" fmla="*/ 2837580 h 3908141"/>
              <a:gd name="connsiteX6" fmla="*/ 5970425 w 6678678"/>
              <a:gd name="connsiteY6" fmla="*/ 3908141 h 390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78678" h="3908141">
                <a:moveTo>
                  <a:pt x="0" y="31531"/>
                </a:moveTo>
                <a:lnTo>
                  <a:pt x="5880538" y="0"/>
                </a:lnTo>
                <a:cubicBezTo>
                  <a:pt x="6952594" y="-1"/>
                  <a:pt x="6936828" y="1560786"/>
                  <a:pt x="5880538" y="1560787"/>
                </a:cubicBezTo>
                <a:lnTo>
                  <a:pt x="819807" y="1545021"/>
                </a:lnTo>
                <a:cubicBezTo>
                  <a:pt x="-47296" y="1587063"/>
                  <a:pt x="15765" y="2906111"/>
                  <a:pt x="819807" y="2900856"/>
                </a:cubicBezTo>
                <a:lnTo>
                  <a:pt x="5974380" y="2837580"/>
                </a:lnTo>
                <a:cubicBezTo>
                  <a:pt x="5973062" y="3194434"/>
                  <a:pt x="5971743" y="3551287"/>
                  <a:pt x="5970425" y="3908141"/>
                </a:cubicBezTo>
              </a:path>
            </a:pathLst>
          </a:custGeom>
          <a:noFill/>
          <a:ln w="57150"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30292" y="2001897"/>
            <a:ext cx="791007" cy="779955"/>
            <a:chOff x="2823664" y="1865372"/>
            <a:chExt cx="791007" cy="779955"/>
          </a:xfrm>
        </p:grpSpPr>
        <p:sp>
          <p:nvSpPr>
            <p:cNvPr id="26" name="Oval 25"/>
            <p:cNvSpPr/>
            <p:nvPr/>
          </p:nvSpPr>
          <p:spPr>
            <a:xfrm>
              <a:off x="2823664" y="1865372"/>
              <a:ext cx="791007" cy="77995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04981" y="2079256"/>
              <a:ext cx="607859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Etis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38414" y="1845606"/>
            <a:ext cx="1132041" cy="1071847"/>
            <a:chOff x="4131786" y="1709081"/>
            <a:chExt cx="1132041" cy="1071847"/>
          </a:xfrm>
        </p:grpSpPr>
        <p:sp>
          <p:nvSpPr>
            <p:cNvPr id="44" name="Oval 43"/>
            <p:cNvSpPr/>
            <p:nvPr/>
          </p:nvSpPr>
          <p:spPr>
            <a:xfrm>
              <a:off x="4160912" y="1709081"/>
              <a:ext cx="1069508" cy="1071847"/>
            </a:xfrm>
            <a:prstGeom prst="ellipse">
              <a:avLst/>
            </a:prstGeom>
            <a:solidFill>
              <a:srgbClr val="254061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31786" y="2050172"/>
              <a:ext cx="1132041" cy="313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id-ID" sz="1600" b="1" dirty="0">
                  <a:solidFill>
                    <a:schemeClr val="bg1"/>
                  </a:solidFill>
                </a:rPr>
                <a:t>Open mind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501201" y="1706037"/>
            <a:ext cx="1364476" cy="1355432"/>
            <a:chOff x="5894573" y="1569512"/>
            <a:chExt cx="1364476" cy="1355432"/>
          </a:xfrm>
        </p:grpSpPr>
        <p:sp>
          <p:nvSpPr>
            <p:cNvPr id="45" name="Oval 44"/>
            <p:cNvSpPr/>
            <p:nvPr/>
          </p:nvSpPr>
          <p:spPr>
            <a:xfrm>
              <a:off x="5894573" y="1569512"/>
              <a:ext cx="1352474" cy="135543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894573" y="2073145"/>
              <a:ext cx="1364476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Diplomatis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345939" y="1514359"/>
            <a:ext cx="1759286" cy="1763134"/>
            <a:chOff x="7739311" y="1377834"/>
            <a:chExt cx="1759286" cy="1763134"/>
          </a:xfrm>
        </p:grpSpPr>
        <p:sp>
          <p:nvSpPr>
            <p:cNvPr id="46" name="Oval 45"/>
            <p:cNvSpPr/>
            <p:nvPr/>
          </p:nvSpPr>
          <p:spPr>
            <a:xfrm>
              <a:off x="7739311" y="1377834"/>
              <a:ext cx="1759286" cy="1763134"/>
            </a:xfrm>
            <a:prstGeom prst="ellipse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59332" y="1914188"/>
              <a:ext cx="1726627" cy="840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Suka</a:t>
              </a:r>
              <a:endParaRPr lang="en-US" b="1" dirty="0">
                <a:solidFill>
                  <a:schemeClr val="bg1"/>
                </a:solidFill>
              </a:endParaRPr>
            </a:p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>
                  <a:solidFill>
                    <a:schemeClr val="bg1"/>
                  </a:solidFill>
                </a:rPr>
                <a:t>Memperhatikan</a:t>
              </a:r>
              <a:endParaRPr lang="id-ID" b="1" dirty="0">
                <a:solidFill>
                  <a:schemeClr val="bg1"/>
                </a:solidFill>
              </a:endParaRPr>
            </a:p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id-ID" b="1" dirty="0">
                  <a:solidFill>
                    <a:schemeClr val="bg1"/>
                  </a:solidFill>
                </a:rPr>
                <a:t>(Jeli)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395064" y="2947964"/>
            <a:ext cx="1352474" cy="1355432"/>
            <a:chOff x="6788436" y="2811439"/>
            <a:chExt cx="1352474" cy="1355432"/>
          </a:xfrm>
        </p:grpSpPr>
        <p:sp>
          <p:nvSpPr>
            <p:cNvPr id="47" name="Oval 46"/>
            <p:cNvSpPr/>
            <p:nvPr/>
          </p:nvSpPr>
          <p:spPr>
            <a:xfrm>
              <a:off x="6788436" y="2811439"/>
              <a:ext cx="1352474" cy="135543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85027" y="3202214"/>
              <a:ext cx="1159292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Cepat</a:t>
              </a:r>
              <a:endParaRPr lang="en-US" b="1" dirty="0"/>
            </a:p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mengerti</a:t>
              </a:r>
              <a:endParaRPr lang="en-US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568712" y="3064391"/>
            <a:ext cx="1069508" cy="1071847"/>
            <a:chOff x="4962084" y="2927866"/>
            <a:chExt cx="1069508" cy="1071847"/>
          </a:xfrm>
        </p:grpSpPr>
        <p:sp>
          <p:nvSpPr>
            <p:cNvPr id="48" name="Oval 47"/>
            <p:cNvSpPr/>
            <p:nvPr/>
          </p:nvSpPr>
          <p:spPr>
            <a:xfrm>
              <a:off x="4962084" y="2927866"/>
              <a:ext cx="1069508" cy="107184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000655" y="3294017"/>
              <a:ext cx="1013098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id-ID" b="1" dirty="0"/>
                <a:t>Fleksibel</a:t>
              </a:r>
              <a:endParaRPr lang="en-US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089188" y="3192632"/>
            <a:ext cx="834396" cy="779955"/>
            <a:chOff x="3482560" y="3056107"/>
            <a:chExt cx="834396" cy="779955"/>
          </a:xfrm>
        </p:grpSpPr>
        <p:sp>
          <p:nvSpPr>
            <p:cNvPr id="49" name="Oval 48"/>
            <p:cNvSpPr/>
            <p:nvPr/>
          </p:nvSpPr>
          <p:spPr>
            <a:xfrm>
              <a:off x="3490866" y="3056107"/>
              <a:ext cx="791007" cy="779955"/>
            </a:xfrm>
            <a:prstGeom prst="ellipse">
              <a:avLst/>
            </a:prstGeom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82560" y="3276034"/>
              <a:ext cx="834396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Tegas</a:t>
              </a:r>
              <a:endParaRPr 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505978" y="4068555"/>
            <a:ext cx="1352474" cy="1355432"/>
            <a:chOff x="3899350" y="3932030"/>
            <a:chExt cx="1352474" cy="1355432"/>
          </a:xfrm>
        </p:grpSpPr>
        <p:sp>
          <p:nvSpPr>
            <p:cNvPr id="53" name="Oval 52"/>
            <p:cNvSpPr/>
            <p:nvPr/>
          </p:nvSpPr>
          <p:spPr>
            <a:xfrm>
              <a:off x="3899350" y="3932030"/>
              <a:ext cx="1352474" cy="135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04501" y="4432172"/>
              <a:ext cx="114217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just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Tangguh</a:t>
              </a:r>
              <a:endParaRPr lang="en-US" b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510145" y="4278744"/>
            <a:ext cx="1096500" cy="1071479"/>
            <a:chOff x="5903517" y="4142219"/>
            <a:chExt cx="1096500" cy="1071479"/>
          </a:xfrm>
        </p:grpSpPr>
        <p:sp>
          <p:nvSpPr>
            <p:cNvPr id="54" name="Oval 53"/>
            <p:cNvSpPr/>
            <p:nvPr/>
          </p:nvSpPr>
          <p:spPr>
            <a:xfrm>
              <a:off x="5903517" y="4142219"/>
              <a:ext cx="1096500" cy="1071479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30493" y="4452092"/>
              <a:ext cx="1069524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Percaya</a:t>
              </a:r>
              <a:endParaRPr lang="en-US" b="1" dirty="0"/>
            </a:p>
            <a:p>
              <a:pPr marL="0" indent="0" algn="ctr" eaLnBrk="1" hangingPunct="1">
                <a:lnSpc>
                  <a:spcPct val="90000"/>
                </a:lnSpc>
                <a:buNone/>
                <a:defRPr/>
              </a:pPr>
              <a:r>
                <a:rPr lang="en-US" b="1" dirty="0" err="1"/>
                <a:t>diri</a:t>
              </a:r>
              <a:endParaRPr lang="en-US" b="1" dirty="0"/>
            </a:p>
          </p:txBody>
        </p:sp>
      </p:grpSp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97504" y="240605"/>
            <a:ext cx="6415251" cy="777875"/>
          </a:xfrm>
        </p:spPr>
        <p:txBody>
          <a:bodyPr anchorCtr="1"/>
          <a:lstStyle/>
          <a:p>
            <a:pPr eaLnBrk="1" hangingPunct="1">
              <a:defRPr/>
            </a:pPr>
            <a:r>
              <a:rPr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Personel</a:t>
            </a:r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Attribute </a:t>
            </a:r>
            <a:r>
              <a:rPr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Seorang</a:t>
            </a:r>
            <a:r>
              <a:rPr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Auditor</a:t>
            </a:r>
          </a:p>
        </p:txBody>
      </p:sp>
      <p:sp>
        <p:nvSpPr>
          <p:cNvPr id="392196" name="Text Box 4"/>
          <p:cNvSpPr txBox="1">
            <a:spLocks noChangeArrowheads="1"/>
          </p:cNvSpPr>
          <p:nvPr/>
        </p:nvSpPr>
        <p:spPr bwMode="auto">
          <a:xfrm>
            <a:off x="1597504" y="5846764"/>
            <a:ext cx="6544768" cy="831850"/>
          </a:xfrm>
          <a:custGeom>
            <a:avLst/>
            <a:gdLst>
              <a:gd name="connsiteX0" fmla="*/ 0 w 5979840"/>
              <a:gd name="connsiteY0" fmla="*/ 0 h 831850"/>
              <a:gd name="connsiteX1" fmla="*/ 5979840 w 5979840"/>
              <a:gd name="connsiteY1" fmla="*/ 0 h 831850"/>
              <a:gd name="connsiteX2" fmla="*/ 5979840 w 5979840"/>
              <a:gd name="connsiteY2" fmla="*/ 831850 h 831850"/>
              <a:gd name="connsiteX3" fmla="*/ 0 w 5979840"/>
              <a:gd name="connsiteY3" fmla="*/ 831850 h 831850"/>
              <a:gd name="connsiteX4" fmla="*/ 0 w 5979840"/>
              <a:gd name="connsiteY4" fmla="*/ 0 h 831850"/>
              <a:gd name="connsiteX0" fmla="*/ 159372 w 6139212"/>
              <a:gd name="connsiteY0" fmla="*/ 0 h 831850"/>
              <a:gd name="connsiteX1" fmla="*/ 6139212 w 6139212"/>
              <a:gd name="connsiteY1" fmla="*/ 0 h 831850"/>
              <a:gd name="connsiteX2" fmla="*/ 6139212 w 6139212"/>
              <a:gd name="connsiteY2" fmla="*/ 831850 h 831850"/>
              <a:gd name="connsiteX3" fmla="*/ 159372 w 6139212"/>
              <a:gd name="connsiteY3" fmla="*/ 831850 h 831850"/>
              <a:gd name="connsiteX4" fmla="*/ 159372 w 6139212"/>
              <a:gd name="connsiteY4" fmla="*/ 0 h 831850"/>
              <a:gd name="connsiteX0" fmla="*/ 268941 w 6248781"/>
              <a:gd name="connsiteY0" fmla="*/ 0 h 831850"/>
              <a:gd name="connsiteX1" fmla="*/ 6248781 w 6248781"/>
              <a:gd name="connsiteY1" fmla="*/ 0 h 831850"/>
              <a:gd name="connsiteX2" fmla="*/ 6248781 w 6248781"/>
              <a:gd name="connsiteY2" fmla="*/ 831850 h 831850"/>
              <a:gd name="connsiteX3" fmla="*/ 268941 w 6248781"/>
              <a:gd name="connsiteY3" fmla="*/ 831850 h 831850"/>
              <a:gd name="connsiteX4" fmla="*/ 268941 w 6248781"/>
              <a:gd name="connsiteY4" fmla="*/ 0 h 831850"/>
              <a:gd name="connsiteX0" fmla="*/ 268941 w 6384247"/>
              <a:gd name="connsiteY0" fmla="*/ 0 h 831850"/>
              <a:gd name="connsiteX1" fmla="*/ 6248781 w 6384247"/>
              <a:gd name="connsiteY1" fmla="*/ 0 h 831850"/>
              <a:gd name="connsiteX2" fmla="*/ 6248781 w 6384247"/>
              <a:gd name="connsiteY2" fmla="*/ 831850 h 831850"/>
              <a:gd name="connsiteX3" fmla="*/ 268941 w 6384247"/>
              <a:gd name="connsiteY3" fmla="*/ 831850 h 831850"/>
              <a:gd name="connsiteX4" fmla="*/ 268941 w 6384247"/>
              <a:gd name="connsiteY4" fmla="*/ 0 h 831850"/>
              <a:gd name="connsiteX0" fmla="*/ 268941 w 6491014"/>
              <a:gd name="connsiteY0" fmla="*/ 0 h 831850"/>
              <a:gd name="connsiteX1" fmla="*/ 6248781 w 6491014"/>
              <a:gd name="connsiteY1" fmla="*/ 0 h 831850"/>
              <a:gd name="connsiteX2" fmla="*/ 6248781 w 6491014"/>
              <a:gd name="connsiteY2" fmla="*/ 831850 h 831850"/>
              <a:gd name="connsiteX3" fmla="*/ 268941 w 6491014"/>
              <a:gd name="connsiteY3" fmla="*/ 831850 h 831850"/>
              <a:gd name="connsiteX4" fmla="*/ 268941 w 6491014"/>
              <a:gd name="connsiteY4" fmla="*/ 0 h 831850"/>
              <a:gd name="connsiteX0" fmla="*/ 268941 w 6519218"/>
              <a:gd name="connsiteY0" fmla="*/ 0 h 831850"/>
              <a:gd name="connsiteX1" fmla="*/ 6248781 w 6519218"/>
              <a:gd name="connsiteY1" fmla="*/ 0 h 831850"/>
              <a:gd name="connsiteX2" fmla="*/ 6248781 w 6519218"/>
              <a:gd name="connsiteY2" fmla="*/ 831850 h 831850"/>
              <a:gd name="connsiteX3" fmla="*/ 268941 w 6519218"/>
              <a:gd name="connsiteY3" fmla="*/ 831850 h 831850"/>
              <a:gd name="connsiteX4" fmla="*/ 268941 w 6519218"/>
              <a:gd name="connsiteY4" fmla="*/ 0 h 831850"/>
              <a:gd name="connsiteX0" fmla="*/ 268941 w 6544768"/>
              <a:gd name="connsiteY0" fmla="*/ 0 h 831850"/>
              <a:gd name="connsiteX1" fmla="*/ 6248781 w 6544768"/>
              <a:gd name="connsiteY1" fmla="*/ 0 h 831850"/>
              <a:gd name="connsiteX2" fmla="*/ 6248781 w 6544768"/>
              <a:gd name="connsiteY2" fmla="*/ 831850 h 831850"/>
              <a:gd name="connsiteX3" fmla="*/ 268941 w 6544768"/>
              <a:gd name="connsiteY3" fmla="*/ 831850 h 831850"/>
              <a:gd name="connsiteX4" fmla="*/ 268941 w 6544768"/>
              <a:gd name="connsiteY4" fmla="*/ 0 h 83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4768" h="831850">
                <a:moveTo>
                  <a:pt x="268941" y="0"/>
                </a:moveTo>
                <a:lnTo>
                  <a:pt x="6248781" y="0"/>
                </a:lnTo>
                <a:cubicBezTo>
                  <a:pt x="6625299" y="8342"/>
                  <a:pt x="6661157" y="805579"/>
                  <a:pt x="6248781" y="831850"/>
                </a:cubicBezTo>
                <a:lnTo>
                  <a:pt x="268941" y="831850"/>
                </a:lnTo>
                <a:cubicBezTo>
                  <a:pt x="-89647" y="823508"/>
                  <a:pt x="-89647" y="8341"/>
                  <a:pt x="268941" y="0"/>
                </a:cubicBez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400" i="1" dirty="0">
                <a:latin typeface="Times New Roman" pitchFamily="18" charset="0"/>
              </a:rPr>
              <a:t>FAIRNESS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dalam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mendapatkan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bukti</a:t>
            </a:r>
            <a:r>
              <a:rPr lang="en-US" sz="2400" dirty="0">
                <a:latin typeface="Times New Roman" pitchFamily="18" charset="0"/>
              </a:rPr>
              <a:t> audit </a:t>
            </a:r>
            <a:r>
              <a:rPr lang="en-US" sz="2400" dirty="0" err="1">
                <a:latin typeface="Times New Roman" pitchFamily="18" charset="0"/>
              </a:rPr>
              <a:t>dan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dikonfirmasikan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dengan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auditee</a:t>
            </a:r>
            <a:r>
              <a:rPr lang="en-US" sz="2400" dirty="0">
                <a:latin typeface="Times New Roman" pitchFamily="18" charset="0"/>
              </a:rPr>
              <a:t> !!</a:t>
            </a:r>
          </a:p>
        </p:txBody>
      </p:sp>
      <p:pic>
        <p:nvPicPr>
          <p:cNvPr id="30724" name="Picture 4" descr="http://rlv.zcache.com/i_love_my_auditor_2_inch_round_button-re5cebe016bbd408595a99b9e340fcbab_x7j3i_8byvr_32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840" b="89815" l="26235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6" y="3246365"/>
            <a:ext cx="2357690" cy="23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Connector 62"/>
          <p:cNvCxnSpPr/>
          <p:nvPr/>
        </p:nvCxnSpPr>
        <p:spPr>
          <a:xfrm>
            <a:off x="3182215" y="1117253"/>
            <a:ext cx="346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16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9219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573" y="4591050"/>
            <a:ext cx="2857500" cy="2266950"/>
          </a:xfrm>
          <a:prstGeom prst="rect">
            <a:avLst/>
          </a:prstGeom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75940"/>
            <a:ext cx="728695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 dirty="0"/>
              <a:t>PEMELIHARAAN &amp; PENINGKATAN KOMPETENSI</a:t>
            </a:r>
            <a:r>
              <a:rPr lang="en-US" dirty="0"/>
              <a:t> AUDITOR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309662" cy="4667072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7182" y="13115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1208584" y="0"/>
            <a:ext cx="0" cy="466707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35D3C7B-3444-4EFA-99D5-310E94A85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2" t="12341" r="8472" b="13984"/>
          <a:stretch/>
        </p:blipFill>
        <p:spPr>
          <a:xfrm>
            <a:off x="2209801" y="1621278"/>
            <a:ext cx="7557000" cy="48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6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857BB6-64B9-423D-A272-3803E6BE4FE0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2575234"/>
            <a:ext cx="8216537" cy="28349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1200" indent="-711200">
              <a:lnSpc>
                <a:spcPct val="80000"/>
              </a:lnSpc>
              <a:buFont typeface="Wingdings" panose="05000000000000000000" pitchFamily="2" charset="2"/>
              <a:buChar char="v"/>
            </a:pPr>
            <a:r>
              <a:rPr lang="en-US" sz="3200" dirty="0" err="1"/>
              <a:t>Jadwal</a:t>
            </a:r>
            <a:r>
              <a:rPr lang="en-US" sz="3200" dirty="0"/>
              <a:t> audit </a:t>
            </a:r>
            <a:r>
              <a:rPr lang="en-US" sz="3200" dirty="0" err="1"/>
              <a:t>harus</a:t>
            </a:r>
            <a:r>
              <a:rPr lang="en-US" sz="3200" dirty="0"/>
              <a:t> di </a:t>
            </a:r>
            <a:r>
              <a:rPr lang="en-US" sz="3200" dirty="0" err="1"/>
              <a:t>setujui</a:t>
            </a:r>
            <a:r>
              <a:rPr lang="en-US" sz="3200" dirty="0"/>
              <a:t> oleh auditee</a:t>
            </a:r>
          </a:p>
          <a:p>
            <a:pPr marL="711200" indent="-711200">
              <a:lnSpc>
                <a:spcPct val="80000"/>
              </a:lnSpc>
              <a:buFont typeface="Wingdings" panose="05000000000000000000" pitchFamily="2" charset="2"/>
              <a:buChar char="v"/>
            </a:pPr>
            <a:r>
              <a:rPr lang="en-US" sz="3200" dirty="0" err="1"/>
              <a:t>Sebagai</a:t>
            </a:r>
            <a:r>
              <a:rPr lang="en-US" sz="3200" dirty="0"/>
              <a:t> </a:t>
            </a:r>
            <a:r>
              <a:rPr lang="en-US" sz="3200" dirty="0" err="1"/>
              <a:t>bentuk</a:t>
            </a:r>
            <a:r>
              <a:rPr lang="en-US" sz="3200" dirty="0"/>
              <a:t> </a:t>
            </a:r>
            <a:r>
              <a:rPr lang="en-US" sz="3200" dirty="0" err="1"/>
              <a:t>komitmen</a:t>
            </a:r>
            <a:r>
              <a:rPr lang="en-US" sz="3200" dirty="0"/>
              <a:t> </a:t>
            </a:r>
            <a:r>
              <a:rPr lang="en-US" sz="3200" dirty="0" err="1"/>
              <a:t>pelaksanaan</a:t>
            </a:r>
            <a:r>
              <a:rPr lang="en-US" sz="3200" dirty="0"/>
              <a:t> audit</a:t>
            </a:r>
          </a:p>
          <a:p>
            <a:pPr marL="711200" indent="-711200">
              <a:lnSpc>
                <a:spcPct val="80000"/>
              </a:lnSpc>
              <a:buFont typeface="Wingdings" panose="05000000000000000000" pitchFamily="2" charset="2"/>
              <a:buChar char="v"/>
            </a:pPr>
            <a:r>
              <a:rPr lang="en-US" sz="3200" dirty="0"/>
              <a:t>Agar Auditee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mempersiapkan</a:t>
            </a:r>
            <a:r>
              <a:rPr lang="en-US" sz="3200" dirty="0"/>
              <a:t> </a:t>
            </a:r>
            <a:r>
              <a:rPr lang="en-US" sz="3200" dirty="0" err="1"/>
              <a:t>segala</a:t>
            </a:r>
            <a:r>
              <a:rPr lang="en-US" sz="3200" dirty="0"/>
              <a:t> </a:t>
            </a:r>
            <a:r>
              <a:rPr lang="en-US" sz="3200" dirty="0" err="1"/>
              <a:t>sesuatu</a:t>
            </a:r>
            <a:r>
              <a:rPr lang="en-US" sz="3200" dirty="0"/>
              <a:t> </a:t>
            </a:r>
            <a:r>
              <a:rPr lang="en-US" sz="3200" dirty="0" err="1"/>
              <a:t>termasuk</a:t>
            </a:r>
            <a:r>
              <a:rPr lang="en-US" sz="3200" dirty="0"/>
              <a:t> </a:t>
            </a:r>
            <a:r>
              <a:rPr lang="en-US" sz="3200" dirty="0" err="1"/>
              <a:t>koordinasi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bawahannya</a:t>
            </a:r>
            <a:endParaRPr lang="en-US" sz="3200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2C4B62C-3D17-46FC-BB50-45EA9479E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03397"/>
            <a:ext cx="7851386" cy="1214422"/>
          </a:xfrm>
          <a:noFill/>
          <a:ln>
            <a:noFill/>
          </a:ln>
        </p:spPr>
        <p:txBody>
          <a:bodyPr>
            <a:normAutofit/>
          </a:bodyPr>
          <a:lstStyle/>
          <a:p>
            <a:pPr eaLnBrk="1" hangingPunct="1">
              <a:buFont typeface="Monotype Sorts" charset="2"/>
              <a:buNone/>
            </a:pPr>
            <a:r>
              <a:rPr lang="en-US" sz="4400" b="1" dirty="0"/>
              <a:t>KONFIRMASI JADWAL AUDIT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45B28-EC7F-4162-8F4E-7E1EA9D9B17A}"/>
              </a:ext>
            </a:extLst>
          </p:cNvPr>
          <p:cNvSpPr/>
          <p:nvPr/>
        </p:nvSpPr>
        <p:spPr>
          <a:xfrm>
            <a:off x="0" y="0"/>
            <a:ext cx="1309662" cy="685800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4A0A4-8ED9-41B7-9DF7-1DF75ED26BB5}"/>
              </a:ext>
            </a:extLst>
          </p:cNvPr>
          <p:cNvSpPr/>
          <p:nvPr/>
        </p:nvSpPr>
        <p:spPr>
          <a:xfrm>
            <a:off x="1296599" y="1629107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89BA255-D7D1-4E28-97B6-F6395574A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8704" y="715157"/>
            <a:ext cx="7056784" cy="522288"/>
          </a:xfrm>
          <a:noFill/>
        </p:spPr>
        <p:txBody>
          <a:bodyPr>
            <a:noAutofit/>
          </a:bodyPr>
          <a:lstStyle/>
          <a:p>
            <a:pPr algn="ctr" eaLnBrk="1" hangingPunct="1"/>
            <a:r>
              <a:rPr lang="en-US" sz="3600" b="1" u="sng" dirty="0" err="1"/>
              <a:t>Pengarahan</a:t>
            </a:r>
            <a:r>
              <a:rPr lang="en-US" sz="3600" b="1" u="sng" dirty="0"/>
              <a:t> </a:t>
            </a:r>
            <a:r>
              <a:rPr lang="en-US" sz="3600" b="1" u="sng" dirty="0" err="1"/>
              <a:t>Untuk</a:t>
            </a:r>
            <a:r>
              <a:rPr lang="en-US" sz="3600" b="1" u="sng" dirty="0"/>
              <a:t> Audit Team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F74A667-2968-4E14-888A-A3E9514507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20509" y="2014349"/>
            <a:ext cx="6919808" cy="4294971"/>
          </a:xfrm>
          <a:noFill/>
        </p:spPr>
        <p:txBody>
          <a:bodyPr>
            <a:normAutofit fontScale="92500"/>
          </a:bodyPr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b="1" dirty="0"/>
              <a:t>Audit Team Leader / MR </a:t>
            </a:r>
            <a:r>
              <a:rPr lang="en-US" sz="2400" b="1" dirty="0" err="1"/>
              <a:t>memberikan</a:t>
            </a:r>
            <a:r>
              <a:rPr lang="en-US" sz="2400" b="1" dirty="0"/>
              <a:t> </a:t>
            </a:r>
            <a:r>
              <a:rPr lang="en-US" sz="2400" b="1" dirty="0" err="1"/>
              <a:t>pengarahan</a:t>
            </a:r>
            <a:r>
              <a:rPr lang="en-US" sz="2400" b="1" dirty="0"/>
              <a:t> </a:t>
            </a:r>
            <a:r>
              <a:rPr lang="en-US" sz="2400" b="1" dirty="0" err="1"/>
              <a:t>mengenai</a:t>
            </a:r>
            <a:r>
              <a:rPr lang="en-US" sz="2400" b="1" dirty="0"/>
              <a:t> </a:t>
            </a:r>
            <a:r>
              <a:rPr lang="en-US" sz="2400" b="1" dirty="0" err="1"/>
              <a:t>a.l</a:t>
            </a:r>
            <a:r>
              <a:rPr lang="en-US" sz="2400" b="1" dirty="0"/>
              <a:t>: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Audit scope.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Schedule audit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tertentu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FF0000"/>
                </a:solidFill>
              </a:rPr>
              <a:t> r</a:t>
            </a:r>
            <a:r>
              <a:rPr lang="id-ID" sz="2400" dirty="0">
                <a:solidFill>
                  <a:srgbClr val="FF0000"/>
                </a:solidFill>
              </a:rPr>
              <a:t>i</a:t>
            </a:r>
            <a:r>
              <a:rPr lang="en-US" sz="2400" dirty="0" err="1">
                <a:solidFill>
                  <a:srgbClr val="FF0000"/>
                </a:solidFill>
              </a:rPr>
              <a:t>siko</a:t>
            </a:r>
            <a:r>
              <a:rPr lang="en-US" sz="2400" dirty="0">
                <a:solidFill>
                  <a:srgbClr val="FF0000"/>
                </a:solidFill>
              </a:rPr>
              <a:t> dan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*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Pertimbangan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pengarahan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area </a:t>
            </a:r>
            <a:r>
              <a:rPr lang="en-US" sz="2400" dirty="0" err="1"/>
              <a:t>kritis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diinvestigasi</a:t>
            </a:r>
            <a:r>
              <a:rPr lang="en-US" sz="2400" dirty="0"/>
              <a:t>.</a:t>
            </a:r>
          </a:p>
          <a:p>
            <a:pPr marL="457200" lvl="1" indent="0" eaLnBrk="1" hangingPunct="1">
              <a:lnSpc>
                <a:spcPct val="80000"/>
              </a:lnSpc>
              <a:spcAft>
                <a:spcPct val="70000"/>
              </a:spcAft>
              <a:buNone/>
            </a:pPr>
            <a:endParaRPr lang="en-US" sz="2400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9455537-E23F-4FA1-8A54-E02775A6612E}"/>
              </a:ext>
            </a:extLst>
          </p:cNvPr>
          <p:cNvSpPr/>
          <p:nvPr/>
        </p:nvSpPr>
        <p:spPr>
          <a:xfrm>
            <a:off x="0" y="0"/>
            <a:ext cx="2809831" cy="6858000"/>
          </a:xfrm>
          <a:custGeom>
            <a:avLst/>
            <a:gdLst>
              <a:gd name="connsiteX0" fmla="*/ 0 w 3224808"/>
              <a:gd name="connsiteY0" fmla="*/ 0 h 6858000"/>
              <a:gd name="connsiteX1" fmla="*/ 3224808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  <a:gd name="connsiteX0" fmla="*/ 0 w 3224808"/>
              <a:gd name="connsiteY0" fmla="*/ 0 h 6858000"/>
              <a:gd name="connsiteX1" fmla="*/ 1236981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808" h="6858000">
                <a:moveTo>
                  <a:pt x="0" y="0"/>
                </a:moveTo>
                <a:lnTo>
                  <a:pt x="1236981" y="0"/>
                </a:lnTo>
                <a:lnTo>
                  <a:pt x="32248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B96C77-7062-494A-8E46-39EEFAABE7E5}"/>
              </a:ext>
            </a:extLst>
          </p:cNvPr>
          <p:cNvCxnSpPr/>
          <p:nvPr/>
        </p:nvCxnSpPr>
        <p:spPr>
          <a:xfrm>
            <a:off x="980186" y="0"/>
            <a:ext cx="1745263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8">
            <a:extLst>
              <a:ext uri="{FF2B5EF4-FFF2-40B4-BE49-F238E27FC236}">
                <a16:creationId xmlns:a16="http://schemas.microsoft.com/office/drawing/2014/main" id="{015666EA-E567-4919-930B-0C90D56023A3}"/>
              </a:ext>
            </a:extLst>
          </p:cNvPr>
          <p:cNvSpPr/>
          <p:nvPr/>
        </p:nvSpPr>
        <p:spPr>
          <a:xfrm>
            <a:off x="-1" y="1"/>
            <a:ext cx="2288705" cy="6857999"/>
          </a:xfrm>
          <a:custGeom>
            <a:avLst/>
            <a:gdLst>
              <a:gd name="connsiteX0" fmla="*/ 0 w 1395731"/>
              <a:gd name="connsiteY0" fmla="*/ 0 h 5018099"/>
              <a:gd name="connsiteX1" fmla="*/ 1395731 w 1395731"/>
              <a:gd name="connsiteY1" fmla="*/ 0 h 5018099"/>
              <a:gd name="connsiteX2" fmla="*/ 1395731 w 1395731"/>
              <a:gd name="connsiteY2" fmla="*/ 5018099 h 5018099"/>
              <a:gd name="connsiteX3" fmla="*/ 0 w 1395731"/>
              <a:gd name="connsiteY3" fmla="*/ 5018099 h 5018099"/>
              <a:gd name="connsiteX4" fmla="*/ 0 w 1395731"/>
              <a:gd name="connsiteY4" fmla="*/ 0 h 5018099"/>
              <a:gd name="connsiteX0" fmla="*/ 0 w 1395731"/>
              <a:gd name="connsiteY0" fmla="*/ 0 h 5018099"/>
              <a:gd name="connsiteX1" fmla="*/ 1395731 w 1395731"/>
              <a:gd name="connsiteY1" fmla="*/ 5018099 h 5018099"/>
              <a:gd name="connsiteX2" fmla="*/ 0 w 1395731"/>
              <a:gd name="connsiteY2" fmla="*/ 5018099 h 5018099"/>
              <a:gd name="connsiteX3" fmla="*/ 0 w 1395731"/>
              <a:gd name="connsiteY3" fmla="*/ 0 h 501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731" h="5018099">
                <a:moveTo>
                  <a:pt x="0" y="0"/>
                </a:moveTo>
                <a:lnTo>
                  <a:pt x="1395731" y="5018099"/>
                </a:lnTo>
                <a:lnTo>
                  <a:pt x="0" y="50180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AD3659-5658-4029-A2CD-37234BD16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16" y="820510"/>
            <a:ext cx="7548546" cy="703490"/>
          </a:xfrm>
          <a:noFill/>
        </p:spPr>
        <p:txBody>
          <a:bodyPr>
            <a:noAutofit/>
          </a:bodyPr>
          <a:lstStyle/>
          <a:p>
            <a:pPr algn="ctr" eaLnBrk="1" hangingPunct="1"/>
            <a:r>
              <a:rPr lang="en-US" sz="3600" b="1" u="sng" dirty="0" err="1"/>
              <a:t>Pengarahan</a:t>
            </a:r>
            <a:r>
              <a:rPr lang="en-US" sz="3600" b="1" u="sng" dirty="0"/>
              <a:t> </a:t>
            </a:r>
            <a:r>
              <a:rPr lang="en-US" sz="3600" b="1" u="sng" dirty="0" err="1"/>
              <a:t>Untuk</a:t>
            </a:r>
            <a:r>
              <a:rPr lang="en-US" sz="3600" b="1" u="sng" dirty="0"/>
              <a:t> Audit Team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4260E8E-97C7-4613-B9CD-E10959FE37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4356" y="1727906"/>
            <a:ext cx="7170266" cy="4749094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v"/>
            </a:pPr>
            <a:r>
              <a:rPr lang="en-US" sz="2400" u="sng" dirty="0" err="1"/>
              <a:t>Pengarahan</a:t>
            </a:r>
            <a:r>
              <a:rPr lang="en-US" sz="2400" u="sng" dirty="0"/>
              <a:t> </a:t>
            </a:r>
            <a:r>
              <a:rPr lang="en-US" sz="2400" u="sng" dirty="0" err="1"/>
              <a:t>dari</a:t>
            </a:r>
            <a:r>
              <a:rPr lang="en-US" sz="2400" u="sng" dirty="0"/>
              <a:t> </a:t>
            </a:r>
            <a:r>
              <a:rPr lang="en-US" sz="2400" u="sng" dirty="0" err="1"/>
              <a:t>Managemen</a:t>
            </a:r>
            <a:r>
              <a:rPr lang="en-US" sz="2400" u="sng" dirty="0"/>
              <a:t> (MR)/ Audit Team Leader </a:t>
            </a:r>
            <a:r>
              <a:rPr lang="en-US" sz="2400" u="sng" dirty="0" err="1"/>
              <a:t>mengenai</a:t>
            </a:r>
            <a:r>
              <a:rPr lang="en-US" sz="2400" u="sng" dirty="0"/>
              <a:t>  area yang </a:t>
            </a:r>
            <a:r>
              <a:rPr lang="en-US" sz="2400" u="sng" dirty="0" err="1"/>
              <a:t>perlu</a:t>
            </a:r>
            <a:r>
              <a:rPr lang="en-US" sz="2400" u="sng" dirty="0"/>
              <a:t> </a:t>
            </a:r>
            <a:r>
              <a:rPr lang="en-US" sz="2400" u="sng" dirty="0" err="1"/>
              <a:t>diinvestigasi</a:t>
            </a:r>
            <a:r>
              <a:rPr lang="en-US" sz="2400" u="sng" dirty="0"/>
              <a:t> </a:t>
            </a:r>
            <a:r>
              <a:rPr lang="en-US" sz="2400" u="sng" dirty="0" err="1"/>
              <a:t>lebih</a:t>
            </a:r>
            <a:r>
              <a:rPr lang="en-US" sz="2400" u="sng" dirty="0"/>
              <a:t> </a:t>
            </a:r>
            <a:r>
              <a:rPr lang="en-US" sz="2400" u="sng" dirty="0" err="1"/>
              <a:t>detil</a:t>
            </a:r>
            <a:endParaRPr lang="en-US" sz="2400" u="sng" dirty="0"/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>
                <a:solidFill>
                  <a:srgbClr val="FF0000"/>
                </a:solidFill>
              </a:rPr>
              <a:t>Terjadi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perubahan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budaya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dimana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Pemerintah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saat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ini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lebih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tegas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dalam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menerapkan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aturan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sulit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untuk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diajak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r>
              <a:rPr lang="en-US" sz="2000" dirty="0" err="1">
                <a:solidFill>
                  <a:srgbClr val="FF0000"/>
                </a:solidFill>
              </a:rPr>
              <a:t>Coba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identifikasi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apakah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masih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ada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pelanggaran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dilakukan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diselesaikan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secara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 ? *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Penanganan</a:t>
            </a:r>
            <a:r>
              <a:rPr lang="en-US" sz="2000" dirty="0"/>
              <a:t> proses design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penyebab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di </a:t>
            </a:r>
            <a:r>
              <a:rPr lang="en-US" sz="2000" dirty="0" err="1"/>
              <a:t>semua</a:t>
            </a:r>
            <a:r>
              <a:rPr lang="en-US" sz="2000" dirty="0"/>
              <a:t> proses, </a:t>
            </a:r>
            <a:r>
              <a:rPr lang="en-US" sz="2000" dirty="0" err="1"/>
              <a:t>mulai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production planning, production </a:t>
            </a:r>
            <a:r>
              <a:rPr lang="en-US" sz="2000" dirty="0" err="1"/>
              <a:t>hingga</a:t>
            </a:r>
            <a:r>
              <a:rPr lang="en-US" sz="2000" dirty="0"/>
              <a:t> delivery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err="1"/>
              <a:t>Isu</a:t>
            </a:r>
            <a:r>
              <a:rPr lang="en-US" sz="2000" dirty="0"/>
              <a:t> </a:t>
            </a:r>
            <a:r>
              <a:rPr lang="en-US" sz="2000" dirty="0" err="1"/>
              <a:t>masyarakat</a:t>
            </a:r>
            <a:r>
              <a:rPr lang="en-US" sz="2000" dirty="0"/>
              <a:t> </a:t>
            </a:r>
            <a:r>
              <a:rPr lang="en-US" sz="2000" dirty="0" err="1"/>
              <a:t>terganggu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pabrik</a:t>
            </a:r>
            <a:r>
              <a:rPr lang="en-US" sz="2000" dirty="0"/>
              <a:t>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malam</a:t>
            </a:r>
            <a:r>
              <a:rPr lang="en-US" sz="2000" dirty="0"/>
              <a:t> 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/>
              <a:t>Reject internal 3 </a:t>
            </a:r>
            <a:r>
              <a:rPr lang="en-US" sz="2000" dirty="0" err="1"/>
              <a:t>bulan</a:t>
            </a:r>
            <a:r>
              <a:rPr lang="en-US" sz="2000" dirty="0"/>
              <a:t> </a:t>
            </a:r>
            <a:r>
              <a:rPr lang="en-US" sz="2000" dirty="0" err="1"/>
              <a:t>terakhir</a:t>
            </a:r>
            <a:r>
              <a:rPr lang="en-US" sz="2000" dirty="0"/>
              <a:t> naik,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reject pada </a:t>
            </a:r>
            <a:r>
              <a:rPr lang="en-US" sz="2000" dirty="0" err="1"/>
              <a:t>produk</a:t>
            </a:r>
            <a:r>
              <a:rPr lang="en-US" sz="2000" dirty="0"/>
              <a:t> A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Dll</a:t>
            </a:r>
            <a:endParaRPr lang="en-US" sz="2000" dirty="0"/>
          </a:p>
          <a:p>
            <a:pPr lvl="1" eaLnBrk="1" hangingPunct="1"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6" name="Picture 4" descr="http://images1.wikia.nocookie.net/__cb20070201154436/uncyclopedia/images/b/b6/Auditors.jpg">
            <a:extLst>
              <a:ext uri="{FF2B5EF4-FFF2-40B4-BE49-F238E27FC236}">
                <a16:creationId xmlns:a16="http://schemas.microsoft.com/office/drawing/2014/main" id="{66FB2F6E-5501-4B49-AF7B-0D89DC28E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6298" r="42077"/>
          <a:stretch>
            <a:fillRect/>
          </a:stretch>
        </p:blipFill>
        <p:spPr bwMode="auto">
          <a:xfrm flipH="1">
            <a:off x="7643762" y="0"/>
            <a:ext cx="2262238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773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8DC0F5-B8E7-4072-B78B-EBF92DC28E1B}"/>
              </a:ext>
            </a:extLst>
          </p:cNvPr>
          <p:cNvSpPr txBox="1">
            <a:spLocks noChangeArrowheads="1"/>
          </p:cNvSpPr>
          <p:nvPr/>
        </p:nvSpPr>
        <p:spPr>
          <a:xfrm>
            <a:off x="507999" y="2332038"/>
            <a:ext cx="8592457" cy="45259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Pembuatannya</a:t>
            </a:r>
            <a:r>
              <a:rPr lang="en-US" dirty="0"/>
              <a:t> </a:t>
            </a:r>
            <a:r>
              <a:rPr lang="en-US" dirty="0" err="1"/>
              <a:t>a.l</a:t>
            </a:r>
            <a:r>
              <a:rPr lang="en-US" dirty="0"/>
              <a:t>:</a:t>
            </a:r>
          </a:p>
          <a:p>
            <a:pPr>
              <a:lnSpc>
                <a:spcPct val="30000"/>
              </a:lnSpc>
              <a:buFont typeface="Wingdings" pitchFamily="2" charset="2"/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Membantu</a:t>
            </a:r>
            <a:r>
              <a:rPr lang="en-US" dirty="0"/>
              <a:t> auditor </a:t>
            </a:r>
            <a:r>
              <a:rPr lang="en-US" dirty="0" err="1"/>
              <a:t>mengingat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diperiksa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cakupan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Menentukan</a:t>
            </a:r>
            <a:r>
              <a:rPr lang="en-US" dirty="0"/>
              <a:t> “</a:t>
            </a:r>
            <a:r>
              <a:rPr lang="en-US" dirty="0" err="1"/>
              <a:t>jejak</a:t>
            </a:r>
            <a:r>
              <a:rPr lang="en-US" dirty="0"/>
              <a:t> audit”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audit.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37854-3559-4259-AA77-9135B5ABD5BA}"/>
              </a:ext>
            </a:extLst>
          </p:cNvPr>
          <p:cNvSpPr txBox="1"/>
          <p:nvPr/>
        </p:nvSpPr>
        <p:spPr>
          <a:xfrm>
            <a:off x="327933" y="358914"/>
            <a:ext cx="5920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/>
              <a:t>Pembuatan</a:t>
            </a:r>
            <a:r>
              <a:rPr lang="en-US" sz="4000" b="1" dirty="0"/>
              <a:t> Checklist Audit</a:t>
            </a:r>
            <a:endParaRPr lang="en-ID" sz="40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4CF537-DD3E-4CAC-A408-D8677E1BA354}"/>
              </a:ext>
            </a:extLst>
          </p:cNvPr>
          <p:cNvCxnSpPr>
            <a:cxnSpLocks/>
          </p:cNvCxnSpPr>
          <p:nvPr/>
        </p:nvCxnSpPr>
        <p:spPr>
          <a:xfrm flipH="1">
            <a:off x="0" y="1498600"/>
            <a:ext cx="65687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9B17E43-DF8B-4ABB-A011-29224927BD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71" y="358914"/>
            <a:ext cx="2924629" cy="24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2473-71F5-4A4D-9B25-8715BF10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A2B31F-742F-45A4-B522-52C44B46EF6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87F03-B485-4FA8-A348-B3EF0CCE8E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6533" r="24492" b="6214"/>
          <a:stretch/>
        </p:blipFill>
        <p:spPr>
          <a:xfrm>
            <a:off x="897684" y="817013"/>
            <a:ext cx="806267" cy="797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3EA45-7D32-4BFC-8A0E-2AF60B717078}"/>
              </a:ext>
            </a:extLst>
          </p:cNvPr>
          <p:cNvSpPr txBox="1"/>
          <p:nvPr/>
        </p:nvSpPr>
        <p:spPr>
          <a:xfrm>
            <a:off x="1925269" y="775424"/>
            <a:ext cx="3256020" cy="887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585" dirty="0"/>
              <a:t>bit.ly/</a:t>
            </a:r>
            <a:r>
              <a:rPr lang="en-ID" sz="2585" dirty="0" err="1"/>
              <a:t>fb_ssconsulting</a:t>
            </a:r>
            <a:endParaRPr lang="en-ID" sz="2585" dirty="0"/>
          </a:p>
          <a:p>
            <a:r>
              <a:rPr lang="en-ID" sz="2585" dirty="0"/>
              <a:t>bit.ly/</a:t>
            </a:r>
            <a:r>
              <a:rPr lang="en-ID" sz="2585" dirty="0" err="1"/>
              <a:t>fb_sscalibration</a:t>
            </a:r>
            <a:endParaRPr lang="en-ID" sz="258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5E5E77-47E5-4B57-B6F1-7DB81437B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6" t="23719" r="23674" b="13549"/>
          <a:stretch/>
        </p:blipFill>
        <p:spPr>
          <a:xfrm>
            <a:off x="4949266" y="2686045"/>
            <a:ext cx="4330380" cy="2940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D6AEA-2B6A-4620-9ECB-A9BEA3FC6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9" t="16839" r="15821" b="3995"/>
          <a:stretch/>
        </p:blipFill>
        <p:spPr>
          <a:xfrm>
            <a:off x="502191" y="2003830"/>
            <a:ext cx="4489302" cy="2883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00851-7A32-4AD2-AF44-CC79EFA966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7" t="4977" r="9063" b="14934"/>
          <a:stretch/>
        </p:blipFill>
        <p:spPr>
          <a:xfrm rot="691140">
            <a:off x="6320303" y="820003"/>
            <a:ext cx="1850043" cy="1881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0BD80C-DAA8-48AE-92CD-B33AC3BD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68" t="15386" r="15077" b="22861"/>
          <a:stretch/>
        </p:blipFill>
        <p:spPr>
          <a:xfrm>
            <a:off x="459963" y="3904340"/>
            <a:ext cx="4489302" cy="22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F09584F-F4DE-49D2-914A-4477331C8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553610"/>
            <a:ext cx="8046441" cy="1143000"/>
          </a:xfrm>
        </p:spPr>
        <p:txBody>
          <a:bodyPr/>
          <a:lstStyle/>
          <a:p>
            <a:pPr eaLnBrk="1" hangingPunct="1"/>
            <a:r>
              <a:rPr lang="en-US" sz="3600" b="1" u="sng" dirty="0"/>
              <a:t>Input </a:t>
            </a:r>
            <a:r>
              <a:rPr lang="en-US" sz="3600" b="1" u="sng" dirty="0" err="1"/>
              <a:t>dalam</a:t>
            </a:r>
            <a:r>
              <a:rPr lang="en-US" sz="3600" b="1" u="sng" dirty="0"/>
              <a:t> </a:t>
            </a:r>
            <a:r>
              <a:rPr lang="en-US" sz="3600" b="1" u="sng" dirty="0" err="1"/>
              <a:t>pembuatan</a:t>
            </a:r>
            <a:r>
              <a:rPr lang="en-US" sz="3600" b="1" u="sng" dirty="0"/>
              <a:t> check list audit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C5385AF-DB34-40BB-AF07-0455DE0EAA38}"/>
              </a:ext>
            </a:extLst>
          </p:cNvPr>
          <p:cNvSpPr txBox="1">
            <a:spLocks noChangeArrowheads="1"/>
          </p:cNvSpPr>
          <p:nvPr/>
        </p:nvSpPr>
        <p:spPr>
          <a:xfrm>
            <a:off x="638629" y="1574818"/>
            <a:ext cx="8386337" cy="459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0600" lvl="1" indent="-5905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Hasil audit </a:t>
            </a:r>
            <a:r>
              <a:rPr lang="en-US" dirty="0" err="1"/>
              <a:t>sebelumnya</a:t>
            </a:r>
            <a:endParaRPr lang="en-US" dirty="0"/>
          </a:p>
          <a:p>
            <a:pPr marL="990600" lvl="1" indent="-590550">
              <a:buClr>
                <a:schemeClr val="tx1"/>
              </a:buClr>
              <a:buFont typeface="+mj-lt"/>
              <a:buAutoNum type="arabicPeriod"/>
            </a:pPr>
            <a:r>
              <a:rPr lang="en-US" dirty="0" err="1"/>
              <a:t>Pencapaian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proses </a:t>
            </a:r>
          </a:p>
          <a:p>
            <a:pPr marL="990600" lvl="1" indent="-5905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id-ID" dirty="0">
                <a:solidFill>
                  <a:srgbClr val="FF0000"/>
                </a:solidFill>
              </a:rPr>
              <a:t>i</a:t>
            </a:r>
            <a:r>
              <a:rPr lang="en-US" dirty="0" err="1">
                <a:solidFill>
                  <a:srgbClr val="FF0000"/>
                </a:solidFill>
              </a:rPr>
              <a:t>siko</a:t>
            </a:r>
            <a:r>
              <a:rPr lang="en-US" dirty="0">
                <a:solidFill>
                  <a:srgbClr val="FF0000"/>
                </a:solidFill>
              </a:rPr>
              <a:t> dan </a:t>
            </a:r>
            <a:r>
              <a:rPr lang="en-US" dirty="0" err="1">
                <a:solidFill>
                  <a:srgbClr val="FF0000"/>
                </a:solidFill>
              </a:rPr>
              <a:t>Peluang</a:t>
            </a:r>
            <a:r>
              <a:rPr lang="en-US" dirty="0">
                <a:solidFill>
                  <a:srgbClr val="FF0000"/>
                </a:solidFill>
              </a:rPr>
              <a:t> pada proses *, SIPOCORR</a:t>
            </a:r>
          </a:p>
          <a:p>
            <a:pPr marL="990600" lvl="1" indent="-590550">
              <a:buClr>
                <a:schemeClr val="tx1"/>
              </a:buClr>
              <a:buFont typeface="+mj-lt"/>
              <a:buAutoNum type="arabicPeriod"/>
            </a:pPr>
            <a:r>
              <a:rPr lang="en-US" dirty="0" err="1"/>
              <a:t>Aktual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pada </a:t>
            </a:r>
            <a:r>
              <a:rPr lang="en-US" dirty="0" err="1"/>
              <a:t>perusahaan</a:t>
            </a:r>
            <a:r>
              <a:rPr lang="en-US" dirty="0"/>
              <a:t> dan/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pada proses </a:t>
            </a:r>
            <a:r>
              <a:rPr lang="en-US" dirty="0" err="1"/>
              <a:t>selanjutnya</a:t>
            </a:r>
            <a:endParaRPr lang="en-US" dirty="0"/>
          </a:p>
          <a:p>
            <a:pPr marL="990600" lvl="1" indent="-59055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Sistem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(Quality Manual, </a:t>
            </a:r>
            <a:r>
              <a:rPr lang="en-US" dirty="0" err="1"/>
              <a:t>Prosedur</a:t>
            </a:r>
            <a:r>
              <a:rPr lang="en-US" dirty="0"/>
              <a:t>, </a:t>
            </a:r>
            <a:r>
              <a:rPr lang="en-US" dirty="0" err="1"/>
              <a:t>Instruksi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, Standard lain yang </a:t>
            </a:r>
            <a:r>
              <a:rPr lang="en-US" dirty="0" err="1"/>
              <a:t>diadopsi</a:t>
            </a:r>
            <a:r>
              <a:rPr lang="en-US" dirty="0"/>
              <a:t> oleh </a:t>
            </a:r>
            <a:r>
              <a:rPr lang="en-US" dirty="0" err="1"/>
              <a:t>perusahaan</a:t>
            </a:r>
            <a:r>
              <a:rPr lang="en-US" dirty="0"/>
              <a:t>),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SMML </a:t>
            </a:r>
            <a:r>
              <a:rPr lang="en-US" dirty="0" err="1"/>
              <a:t>dijalankan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konsisten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endParaRPr lang="en-US" dirty="0"/>
          </a:p>
          <a:p>
            <a:pPr marL="990600" lvl="1" indent="-590550">
              <a:buClr>
                <a:schemeClr val="tx1"/>
              </a:buClr>
              <a:buFont typeface="+mj-lt"/>
              <a:buAutoNum type="arabicPeriod"/>
            </a:pPr>
            <a:r>
              <a:rPr lang="en-US" dirty="0" err="1"/>
              <a:t>Persyaratan</a:t>
            </a:r>
            <a:r>
              <a:rPr lang="en-US" dirty="0"/>
              <a:t> ISO 13485; </a:t>
            </a:r>
          </a:p>
          <a:p>
            <a:pPr marL="990600" lvl="1" indent="-590550">
              <a:buClr>
                <a:schemeClr val="tx1"/>
              </a:buClr>
              <a:buFont typeface="+mj-lt"/>
              <a:buAutoNum type="arabicPeriod"/>
            </a:pP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Customer</a:t>
            </a:r>
          </a:p>
          <a:p>
            <a:pPr marL="990600" lvl="1" indent="-590550">
              <a:buClr>
                <a:schemeClr val="tx1"/>
              </a:buClr>
              <a:buFont typeface="+mj-lt"/>
              <a:buAutoNum type="arabicPeriod"/>
            </a:pPr>
            <a:r>
              <a:rPr lang="en-US" dirty="0" err="1"/>
              <a:t>Peraturan</a:t>
            </a:r>
            <a:r>
              <a:rPr lang="en-US" dirty="0"/>
              <a:t> dan </a:t>
            </a:r>
            <a:r>
              <a:rPr lang="en-US" dirty="0" err="1"/>
              <a:t>Regulasi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30E67-69C3-4BD4-8C7F-4C350BB88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809" y="4978400"/>
            <a:ext cx="2060562" cy="17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7A0C-70B1-F048-8BB7-616B15E7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28600"/>
            <a:ext cx="8915400" cy="1143000"/>
          </a:xfrm>
        </p:spPr>
        <p:txBody>
          <a:bodyPr>
            <a:normAutofit/>
          </a:bodyPr>
          <a:lstStyle/>
          <a:p>
            <a:r>
              <a:rPr lang="en-US" sz="3467" b="1" dirty="0"/>
              <a:t>Proses-Objectives-Risk &amp;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1A89-BD38-664F-A0D1-8A04B9C4C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1"/>
            <a:ext cx="8915400" cy="1447799"/>
          </a:xfrm>
        </p:spPr>
        <p:txBody>
          <a:bodyPr>
            <a:normAutofit/>
          </a:bodyPr>
          <a:lstStyle/>
          <a:p>
            <a:r>
              <a:rPr lang="en-US" sz="2000" dirty="0"/>
              <a:t>Proses : Training</a:t>
            </a:r>
          </a:p>
          <a:p>
            <a:r>
              <a:rPr lang="en-US" sz="2000" dirty="0"/>
              <a:t>Objectives/ </a:t>
            </a:r>
            <a:r>
              <a:rPr lang="en-US" sz="2000" dirty="0" err="1"/>
              <a:t>Sasaran</a:t>
            </a:r>
            <a:r>
              <a:rPr lang="en-US" sz="2000" dirty="0"/>
              <a:t> Proses : Training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manfaat</a:t>
            </a:r>
            <a:r>
              <a:rPr lang="en-US" sz="2000" dirty="0"/>
              <a:t> </a:t>
            </a:r>
            <a:r>
              <a:rPr lang="en-US" sz="2000" dirty="0" err="1"/>
              <a:t>nyata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 (ROTI)</a:t>
            </a:r>
          </a:p>
          <a:p>
            <a:pPr lvl="1"/>
            <a:endParaRPr lang="en-US" sz="200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800C88F-25AA-1648-AA21-1FD713DA8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258" y="2601218"/>
            <a:ext cx="1648819" cy="790444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rgbClr val="000099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Proses Training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37A57624-7ADF-494B-A376-E075869175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83207" y="3146875"/>
            <a:ext cx="2440358" cy="56723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9C8DABFF-18EC-2047-9655-B7B8D9099E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3404" y="3234457"/>
            <a:ext cx="3022602" cy="49714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CED2E39-AA82-DA4E-A4F1-179851C3C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02" y="3820418"/>
            <a:ext cx="1752245" cy="7989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0"/>
              </a:spcBef>
            </a:pPr>
            <a:r>
              <a:rPr lang="en-US" sz="1400" dirty="0"/>
              <a:t>Aktifitas1</a:t>
            </a:r>
          </a:p>
          <a:p>
            <a:pPr algn="ctr">
              <a:spcBef>
                <a:spcPts val="0"/>
              </a:spcBef>
            </a:pPr>
            <a:r>
              <a:rPr lang="en-US" sz="1400" dirty="0" err="1"/>
              <a:t>Identifikasi</a:t>
            </a:r>
            <a:r>
              <a:rPr lang="en-US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sz="1400" dirty="0" err="1"/>
              <a:t>Kebutuhan</a:t>
            </a:r>
            <a:r>
              <a:rPr lang="en-US" sz="1400" dirty="0"/>
              <a:t>  training</a:t>
            </a:r>
            <a:endParaRPr lang="id-ID" sz="1400" dirty="0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48D6BEEB-7854-E847-9074-726F2F104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404" y="3820418"/>
            <a:ext cx="1655302" cy="7989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4</a:t>
            </a:r>
          </a:p>
          <a:p>
            <a:pPr algn="ctr">
              <a:spcBef>
                <a:spcPct val="50000"/>
              </a:spcBef>
            </a:pPr>
            <a:r>
              <a:rPr lang="en-US" sz="1400" dirty="0" err="1"/>
              <a:t>Pelaksanaan</a:t>
            </a:r>
            <a:r>
              <a:rPr lang="en-US" sz="1400" dirty="0"/>
              <a:t> training</a:t>
            </a:r>
            <a:endParaRPr lang="id-ID" sz="1400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9A32B7F-8ED7-2046-AC14-395A7A7B7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0004" y="3820419"/>
            <a:ext cx="1676400" cy="8291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3</a:t>
            </a:r>
          </a:p>
          <a:p>
            <a:pPr algn="ctr">
              <a:spcBef>
                <a:spcPct val="50000"/>
              </a:spcBef>
            </a:pPr>
            <a:r>
              <a:rPr lang="en-US" sz="1400" dirty="0" err="1"/>
              <a:t>Pemilihan</a:t>
            </a:r>
            <a:r>
              <a:rPr lang="en-US" sz="1400" dirty="0"/>
              <a:t> provider</a:t>
            </a:r>
            <a:endParaRPr lang="id-ID" sz="1400" dirty="0"/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65B854C5-1485-C54B-AC2E-358FFE91D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103" y="3820418"/>
            <a:ext cx="1468898" cy="8291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2</a:t>
            </a:r>
          </a:p>
          <a:p>
            <a:pPr algn="ctr">
              <a:spcBef>
                <a:spcPct val="50000"/>
              </a:spcBef>
            </a:pPr>
            <a:r>
              <a:rPr lang="en-US" sz="1400" dirty="0" err="1"/>
              <a:t>Pemilihan</a:t>
            </a:r>
            <a:r>
              <a:rPr lang="en-US" sz="1400" dirty="0"/>
              <a:t> </a:t>
            </a:r>
            <a:r>
              <a:rPr lang="en-US" sz="1400" dirty="0" err="1"/>
              <a:t>peserta</a:t>
            </a:r>
            <a:endParaRPr lang="id-ID" sz="1400" dirty="0"/>
          </a:p>
        </p:txBody>
      </p:sp>
      <p:cxnSp>
        <p:nvCxnSpPr>
          <p:cNvPr id="13" name="AutoShape 21">
            <a:extLst>
              <a:ext uri="{FF2B5EF4-FFF2-40B4-BE49-F238E27FC236}">
                <a16:creationId xmlns:a16="http://schemas.microsoft.com/office/drawing/2014/main" id="{3166DB42-9B15-F941-8672-F3B88BF8EC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41302" y="4382158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" name="AutoShape 21">
            <a:extLst>
              <a:ext uri="{FF2B5EF4-FFF2-40B4-BE49-F238E27FC236}">
                <a16:creationId xmlns:a16="http://schemas.microsoft.com/office/drawing/2014/main" id="{6072205A-3323-5F4B-9571-AA0ADDB51C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70102" y="4382158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" name="AutoShape 21">
            <a:extLst>
              <a:ext uri="{FF2B5EF4-FFF2-40B4-BE49-F238E27FC236}">
                <a16:creationId xmlns:a16="http://schemas.microsoft.com/office/drawing/2014/main" id="{21F78C80-700E-B241-9E81-8597FF4979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06404" y="4382158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ED395EC-A88C-E247-B5CF-75BE06F10319}"/>
              </a:ext>
            </a:extLst>
          </p:cNvPr>
          <p:cNvSpPr txBox="1"/>
          <p:nvPr/>
        </p:nvSpPr>
        <p:spPr>
          <a:xfrm>
            <a:off x="2301204" y="5115818"/>
            <a:ext cx="17736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Risiko</a:t>
            </a:r>
            <a:r>
              <a:rPr lang="en-US" sz="1500" dirty="0"/>
              <a:t> : </a:t>
            </a:r>
          </a:p>
          <a:p>
            <a:r>
              <a:rPr lang="en-US" sz="1500" dirty="0" err="1"/>
              <a:t>Peserta</a:t>
            </a:r>
            <a:r>
              <a:rPr lang="en-US" sz="1500" dirty="0"/>
              <a:t> yang </a:t>
            </a:r>
            <a:r>
              <a:rPr lang="en-US" sz="1500" dirty="0" err="1"/>
              <a:t>diikut</a:t>
            </a:r>
            <a:r>
              <a:rPr lang="en-US" sz="1500" dirty="0"/>
              <a:t> </a:t>
            </a:r>
            <a:r>
              <a:rPr lang="en-US" sz="1500" dirty="0" err="1"/>
              <a:t>sertakan</a:t>
            </a:r>
            <a:r>
              <a:rPr lang="en-US" sz="1500" dirty="0"/>
              <a:t> </a:t>
            </a:r>
            <a:r>
              <a:rPr lang="en-US" sz="1500" dirty="0" err="1"/>
              <a:t>tidak</a:t>
            </a:r>
            <a:r>
              <a:rPr lang="en-US" sz="1500" dirty="0"/>
              <a:t> </a:t>
            </a:r>
            <a:r>
              <a:rPr lang="en-US" sz="1500" dirty="0" err="1"/>
              <a:t>sesuai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subject training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43B1AF-DDD5-F140-9C17-81EF6322987F}"/>
              </a:ext>
            </a:extLst>
          </p:cNvPr>
          <p:cNvCxnSpPr/>
          <p:nvPr/>
        </p:nvCxnSpPr>
        <p:spPr>
          <a:xfrm rot="5400000">
            <a:off x="4578569" y="4920235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643F4F-6687-784C-A5D0-5CEF60B66713}"/>
              </a:ext>
            </a:extLst>
          </p:cNvPr>
          <p:cNvCxnSpPr/>
          <p:nvPr/>
        </p:nvCxnSpPr>
        <p:spPr>
          <a:xfrm rot="5400000">
            <a:off x="2660146" y="4895853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25F39A-C9D4-3B4D-B687-4004CC964B09}"/>
              </a:ext>
            </a:extLst>
          </p:cNvPr>
          <p:cNvSpPr txBox="1"/>
          <p:nvPr/>
        </p:nvSpPr>
        <p:spPr>
          <a:xfrm>
            <a:off x="76200" y="5153227"/>
            <a:ext cx="1980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Risiko</a:t>
            </a:r>
            <a:r>
              <a:rPr lang="en-US" sz="1500" dirty="0"/>
              <a:t> : </a:t>
            </a:r>
          </a:p>
          <a:p>
            <a:r>
              <a:rPr lang="en-US" sz="1500" dirty="0" err="1"/>
              <a:t>Permintaan</a:t>
            </a:r>
            <a:r>
              <a:rPr lang="en-US" sz="1500" dirty="0"/>
              <a:t> training, objectives/ </a:t>
            </a:r>
            <a:r>
              <a:rPr lang="en-US" sz="1500" dirty="0" err="1"/>
              <a:t>sasarannya</a:t>
            </a:r>
            <a:r>
              <a:rPr lang="en-US" sz="1500" dirty="0"/>
              <a:t> </a:t>
            </a:r>
            <a:r>
              <a:rPr lang="en-US" sz="1500" dirty="0" err="1"/>
              <a:t>belum</a:t>
            </a:r>
            <a:r>
              <a:rPr lang="en-US" sz="1500" dirty="0"/>
              <a:t> </a:t>
            </a:r>
            <a:r>
              <a:rPr lang="en-US" sz="1500" dirty="0" err="1"/>
              <a:t>jelas</a:t>
            </a:r>
            <a:endParaRPr lang="en-US" sz="15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49199B-728D-8047-A92D-ECF5A73D4EAC}"/>
              </a:ext>
            </a:extLst>
          </p:cNvPr>
          <p:cNvCxnSpPr/>
          <p:nvPr/>
        </p:nvCxnSpPr>
        <p:spPr>
          <a:xfrm rot="5400000">
            <a:off x="713467" y="4935131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4895452-E24C-DA4B-9AF6-B5C9F82A33F3}"/>
              </a:ext>
            </a:extLst>
          </p:cNvPr>
          <p:cNvSpPr/>
          <p:nvPr/>
        </p:nvSpPr>
        <p:spPr>
          <a:xfrm>
            <a:off x="3537405" y="2819400"/>
            <a:ext cx="457200" cy="3048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4949A73-1E95-0D46-ABFF-616AD49B38F2}"/>
              </a:ext>
            </a:extLst>
          </p:cNvPr>
          <p:cNvSpPr/>
          <p:nvPr/>
        </p:nvSpPr>
        <p:spPr>
          <a:xfrm>
            <a:off x="5823405" y="2819400"/>
            <a:ext cx="457200" cy="3048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BF14F-2273-8441-B36D-9409325815F9}"/>
              </a:ext>
            </a:extLst>
          </p:cNvPr>
          <p:cNvSpPr txBox="1"/>
          <p:nvPr/>
        </p:nvSpPr>
        <p:spPr>
          <a:xfrm>
            <a:off x="1833130" y="2309342"/>
            <a:ext cx="21652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Permasalahan</a:t>
            </a:r>
            <a:r>
              <a:rPr lang="en-US" sz="1600" b="1" dirty="0"/>
              <a:t> </a:t>
            </a:r>
            <a:r>
              <a:rPr lang="en-US" sz="1600" b="1" dirty="0" err="1"/>
              <a:t>harian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Bisnis</a:t>
            </a:r>
            <a:r>
              <a:rPr lang="en-US" sz="1600" b="1" dirty="0"/>
              <a:t> plan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01F33-5D02-0041-8C13-6030D5E52529}"/>
              </a:ext>
            </a:extLst>
          </p:cNvPr>
          <p:cNvSpPr txBox="1"/>
          <p:nvPr/>
        </p:nvSpPr>
        <p:spPr>
          <a:xfrm>
            <a:off x="6300517" y="2667000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</a:t>
            </a:r>
          </a:p>
          <a:p>
            <a:r>
              <a:rPr lang="en-US" sz="1600" b="1" dirty="0" err="1"/>
              <a:t>Evaluasi</a:t>
            </a:r>
            <a:r>
              <a:rPr lang="en-US" sz="1600" b="1" dirty="0"/>
              <a:t> </a:t>
            </a:r>
            <a:r>
              <a:rPr lang="en-US" sz="1600" b="1" dirty="0" err="1"/>
              <a:t>hasil</a:t>
            </a:r>
            <a:r>
              <a:rPr lang="en-US" sz="1600" b="1" dirty="0"/>
              <a:t> training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0B1140-A5C0-D04B-BBDF-17F84816CFFE}"/>
              </a:ext>
            </a:extLst>
          </p:cNvPr>
          <p:cNvSpPr txBox="1"/>
          <p:nvPr/>
        </p:nvSpPr>
        <p:spPr>
          <a:xfrm>
            <a:off x="4224866" y="5115818"/>
            <a:ext cx="190743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Risiko</a:t>
            </a:r>
            <a:r>
              <a:rPr lang="en-US" sz="1500" dirty="0"/>
              <a:t> : </a:t>
            </a:r>
          </a:p>
          <a:p>
            <a:r>
              <a:rPr lang="en-US" sz="1500" dirty="0" err="1"/>
              <a:t>Mendapatkan</a:t>
            </a:r>
            <a:r>
              <a:rPr lang="en-US" sz="1500" dirty="0"/>
              <a:t> provider yang </a:t>
            </a:r>
            <a:r>
              <a:rPr lang="en-US" sz="1500" dirty="0" err="1"/>
              <a:t>kurang</a:t>
            </a:r>
            <a:r>
              <a:rPr lang="en-US" sz="1500" dirty="0"/>
              <a:t> </a:t>
            </a:r>
            <a:r>
              <a:rPr lang="en-US" sz="1500" dirty="0" err="1"/>
              <a:t>bagus</a:t>
            </a:r>
            <a:r>
              <a:rPr lang="en-US" sz="1500" dirty="0"/>
              <a:t>, </a:t>
            </a:r>
            <a:r>
              <a:rPr lang="en-US" sz="1500" dirty="0" err="1"/>
              <a:t>teoritis</a:t>
            </a:r>
            <a:r>
              <a:rPr lang="en-US" sz="1500" dirty="0"/>
              <a:t>, </a:t>
            </a:r>
            <a:r>
              <a:rPr lang="en-US" sz="1500" dirty="0" err="1"/>
              <a:t>tidak</a:t>
            </a:r>
            <a:r>
              <a:rPr lang="en-US" sz="1500" dirty="0"/>
              <a:t> </a:t>
            </a:r>
            <a:r>
              <a:rPr lang="en-US" sz="1500" dirty="0" err="1"/>
              <a:t>aplikatif</a:t>
            </a:r>
            <a:endParaRPr lang="en-US" sz="15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E01B28-2547-A344-8C99-E1C94AD53BFE}"/>
              </a:ext>
            </a:extLst>
          </p:cNvPr>
          <p:cNvCxnSpPr/>
          <p:nvPr/>
        </p:nvCxnSpPr>
        <p:spPr>
          <a:xfrm rot="5400000">
            <a:off x="6454074" y="4887420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99E1C5-C183-9A42-987F-10D2339EEA28}"/>
              </a:ext>
            </a:extLst>
          </p:cNvPr>
          <p:cNvSpPr txBox="1"/>
          <p:nvPr/>
        </p:nvSpPr>
        <p:spPr>
          <a:xfrm>
            <a:off x="6100371" y="5083003"/>
            <a:ext cx="19074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Risiko</a:t>
            </a:r>
            <a:r>
              <a:rPr lang="en-US" sz="1500" dirty="0"/>
              <a:t> : </a:t>
            </a:r>
          </a:p>
          <a:p>
            <a:r>
              <a:rPr lang="en-US" sz="1500" dirty="0" err="1"/>
              <a:t>Peserta</a:t>
            </a:r>
            <a:r>
              <a:rPr lang="en-US" sz="1500" dirty="0"/>
              <a:t> </a:t>
            </a:r>
            <a:r>
              <a:rPr lang="en-US" sz="1500" dirty="0" err="1"/>
              <a:t>tidak</a:t>
            </a:r>
            <a:r>
              <a:rPr lang="en-US" sz="1500" dirty="0"/>
              <a:t> focus, </a:t>
            </a:r>
            <a:r>
              <a:rPr lang="en-US" sz="1500" dirty="0" err="1"/>
              <a:t>peserta</a:t>
            </a:r>
            <a:r>
              <a:rPr lang="en-US" sz="1500" dirty="0"/>
              <a:t> </a:t>
            </a:r>
            <a:r>
              <a:rPr lang="en-US" sz="1500" dirty="0" err="1"/>
              <a:t>keluar</a:t>
            </a:r>
            <a:r>
              <a:rPr lang="en-US" sz="1500" dirty="0"/>
              <a:t> </a:t>
            </a:r>
            <a:r>
              <a:rPr lang="en-US" sz="1500" dirty="0" err="1"/>
              <a:t>masuk</a:t>
            </a:r>
            <a:endParaRPr lang="en-US" sz="1500" dirty="0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956BEF07-299E-6242-A1DA-4C66AFCC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8604" y="3820418"/>
            <a:ext cx="1439402" cy="7989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5</a:t>
            </a:r>
          </a:p>
          <a:p>
            <a:pPr algn="ctr">
              <a:spcBef>
                <a:spcPct val="50000"/>
              </a:spcBef>
            </a:pPr>
            <a:r>
              <a:rPr lang="en-US" sz="1400" dirty="0" err="1"/>
              <a:t>Evaluasi</a:t>
            </a:r>
            <a:r>
              <a:rPr lang="en-US" sz="1400" dirty="0"/>
              <a:t> training</a:t>
            </a:r>
            <a:endParaRPr lang="id-ID" sz="1400" dirty="0"/>
          </a:p>
        </p:txBody>
      </p:sp>
      <p:cxnSp>
        <p:nvCxnSpPr>
          <p:cNvPr id="34" name="AutoShape 21">
            <a:extLst>
              <a:ext uri="{FF2B5EF4-FFF2-40B4-BE49-F238E27FC236}">
                <a16:creationId xmlns:a16="http://schemas.microsoft.com/office/drawing/2014/main" id="{74A34CC9-7907-F742-8CBA-22EE153F92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87604" y="4382158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8397EE-AC13-E74C-9764-A8F7F0D6834D}"/>
              </a:ext>
            </a:extLst>
          </p:cNvPr>
          <p:cNvCxnSpPr/>
          <p:nvPr/>
        </p:nvCxnSpPr>
        <p:spPr>
          <a:xfrm rot="5400000">
            <a:off x="8435274" y="4887420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EF52D53-EE44-1340-A75C-83DBE401155A}"/>
              </a:ext>
            </a:extLst>
          </p:cNvPr>
          <p:cNvSpPr txBox="1"/>
          <p:nvPr/>
        </p:nvSpPr>
        <p:spPr>
          <a:xfrm>
            <a:off x="8081571" y="5083003"/>
            <a:ext cx="175503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Risiko</a:t>
            </a:r>
            <a:r>
              <a:rPr lang="en-US" sz="1500" dirty="0"/>
              <a:t> : </a:t>
            </a:r>
          </a:p>
          <a:p>
            <a:r>
              <a:rPr lang="en-US" sz="1500" dirty="0" err="1"/>
              <a:t>Evaluasi</a:t>
            </a:r>
            <a:r>
              <a:rPr lang="en-US" sz="1500" dirty="0"/>
              <a:t> normative, </a:t>
            </a:r>
            <a:r>
              <a:rPr lang="en-US" sz="1500" dirty="0" err="1"/>
              <a:t>tidak</a:t>
            </a:r>
            <a:r>
              <a:rPr lang="en-US" sz="1500" dirty="0"/>
              <a:t> link </a:t>
            </a:r>
            <a:r>
              <a:rPr lang="en-US" sz="1500" dirty="0" err="1"/>
              <a:t>ke</a:t>
            </a:r>
            <a:r>
              <a:rPr lang="en-US" sz="1500" dirty="0"/>
              <a:t> objectives/ </a:t>
            </a:r>
            <a:r>
              <a:rPr lang="en-US" sz="1500" dirty="0" err="1"/>
              <a:t>sasaran</a:t>
            </a:r>
            <a:r>
              <a:rPr lang="en-US" sz="1500" dirty="0"/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219913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350"/>
            <a:ext cx="9906000" cy="90805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Contoh</a:t>
            </a:r>
            <a:r>
              <a:rPr lang="en-US" b="1" dirty="0">
                <a:solidFill>
                  <a:schemeClr val="bg1"/>
                </a:solidFill>
              </a:rPr>
              <a:t> Checklist Audit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8BDF7B-DF67-4D6E-BC29-DDEF2F0D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72EF73-64AE-F846-9512-FBB5939DF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830904"/>
              </p:ext>
            </p:extLst>
          </p:nvPr>
        </p:nvGraphicFramePr>
        <p:xfrm>
          <a:off x="114300" y="1052513"/>
          <a:ext cx="9677400" cy="5562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2149">
                  <a:extLst>
                    <a:ext uri="{9D8B030D-6E8A-4147-A177-3AD203B41FA5}">
                      <a16:colId xmlns:a16="http://schemas.microsoft.com/office/drawing/2014/main" val="1928871131"/>
                    </a:ext>
                  </a:extLst>
                </a:gridCol>
                <a:gridCol w="508245">
                  <a:extLst>
                    <a:ext uri="{9D8B030D-6E8A-4147-A177-3AD203B41FA5}">
                      <a16:colId xmlns:a16="http://schemas.microsoft.com/office/drawing/2014/main" val="1050326615"/>
                    </a:ext>
                  </a:extLst>
                </a:gridCol>
                <a:gridCol w="1908876">
                  <a:extLst>
                    <a:ext uri="{9D8B030D-6E8A-4147-A177-3AD203B41FA5}">
                      <a16:colId xmlns:a16="http://schemas.microsoft.com/office/drawing/2014/main" val="1955718211"/>
                    </a:ext>
                  </a:extLst>
                </a:gridCol>
                <a:gridCol w="1819430">
                  <a:extLst>
                    <a:ext uri="{9D8B030D-6E8A-4147-A177-3AD203B41FA5}">
                      <a16:colId xmlns:a16="http://schemas.microsoft.com/office/drawing/2014/main" val="481357599"/>
                    </a:ext>
                  </a:extLst>
                </a:gridCol>
                <a:gridCol w="1789926">
                  <a:extLst>
                    <a:ext uri="{9D8B030D-6E8A-4147-A177-3AD203B41FA5}">
                      <a16:colId xmlns:a16="http://schemas.microsoft.com/office/drawing/2014/main" val="319623898"/>
                    </a:ext>
                  </a:extLst>
                </a:gridCol>
                <a:gridCol w="1917777">
                  <a:extLst>
                    <a:ext uri="{9D8B030D-6E8A-4147-A177-3AD203B41FA5}">
                      <a16:colId xmlns:a16="http://schemas.microsoft.com/office/drawing/2014/main" val="1546663707"/>
                    </a:ext>
                  </a:extLst>
                </a:gridCol>
                <a:gridCol w="1130997">
                  <a:extLst>
                    <a:ext uri="{9D8B030D-6E8A-4147-A177-3AD203B41FA5}">
                      <a16:colId xmlns:a16="http://schemas.microsoft.com/office/drawing/2014/main" val="2823933483"/>
                    </a:ext>
                  </a:extLst>
                </a:gridCol>
              </a:tblGrid>
              <a:tr h="232682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200" u="none" strike="noStrike" dirty="0">
                          <a:effectLst/>
                        </a:rPr>
                        <a:t>Nama Proses : Training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Pasal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terkait</a:t>
                      </a:r>
                      <a:r>
                        <a:rPr lang="en-ID" sz="1200" u="none" strike="noStrike" dirty="0">
                          <a:effectLst/>
                        </a:rPr>
                        <a:t> : 13485 </a:t>
                      </a:r>
                      <a:r>
                        <a:rPr lang="en-ID" sz="1200" u="none" strike="noStrike" dirty="0" err="1">
                          <a:effectLst/>
                        </a:rPr>
                        <a:t>Pasal</a:t>
                      </a:r>
                      <a:r>
                        <a:rPr lang="en-ID" sz="1200" u="none" strike="noStrike" dirty="0">
                          <a:effectLst/>
                        </a:rPr>
                        <a:t> 6.2 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520465"/>
                  </a:ext>
                </a:extLst>
              </a:tr>
              <a:tr h="232682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ID" sz="1200" u="none" strike="noStrike">
                          <a:effectLst/>
                        </a:rPr>
                        <a:t>Objectives Proses : Training memberi manfaat nyata untuk perusahaan (ROTI)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41077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D" sz="1200" u="none" strike="noStrike" dirty="0">
                          <a:effectLst/>
                        </a:rPr>
                        <a:t>Auditor 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ID" sz="1200" u="none" strike="noStrike" dirty="0">
                          <a:effectLst/>
                        </a:rPr>
                        <a:t>Joni 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200" u="none" strike="noStrike" dirty="0">
                          <a:effectLst/>
                        </a:rPr>
                        <a:t>: Joni 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D" sz="1200" u="none" strike="noStrike" dirty="0">
                          <a:effectLst/>
                        </a:rPr>
                        <a:t>Auditee: </a:t>
                      </a:r>
                      <a:r>
                        <a:rPr lang="en-ID" sz="1200" u="none" strike="noStrike" dirty="0" err="1">
                          <a:effectLst/>
                        </a:rPr>
                        <a:t>Jini</a:t>
                      </a:r>
                      <a:r>
                        <a:rPr lang="en-ID" sz="1200" u="none" strike="noStrike" dirty="0">
                          <a:effectLst/>
                        </a:rPr>
                        <a:t>, </a:t>
                      </a:r>
                      <a:r>
                        <a:rPr lang="en-ID" sz="1200" u="none" strike="noStrike" dirty="0" err="1">
                          <a:effectLst/>
                        </a:rPr>
                        <a:t>Rini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1200" u="none" strike="noStrike" dirty="0">
                          <a:effectLst/>
                        </a:rPr>
                        <a:t>Hari/ </a:t>
                      </a:r>
                      <a:r>
                        <a:rPr lang="en-ID" sz="1200" u="none" strike="noStrike" dirty="0" err="1">
                          <a:effectLst/>
                        </a:rPr>
                        <a:t>Tanggal</a:t>
                      </a:r>
                      <a:r>
                        <a:rPr lang="en-ID" sz="1200" u="none" strike="noStrike" dirty="0">
                          <a:effectLst/>
                        </a:rPr>
                        <a:t> Audit :</a:t>
                      </a:r>
                    </a:p>
                    <a:p>
                      <a:pPr algn="l" fontAlgn="ctr"/>
                      <a:r>
                        <a:rPr lang="en-ID" sz="1200" u="none" strike="noStrike" dirty="0" err="1">
                          <a:effectLst/>
                        </a:rPr>
                        <a:t>Selasa</a:t>
                      </a:r>
                      <a:r>
                        <a:rPr lang="en-ID" sz="1200" u="none" strike="noStrike" dirty="0">
                          <a:effectLst/>
                        </a:rPr>
                        <a:t>, 12 Jan 2019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341296"/>
                  </a:ext>
                </a:extLst>
              </a:tr>
              <a:tr h="23268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ID" sz="1200" u="none" strike="noStrike" dirty="0" err="1">
                          <a:effectLst/>
                        </a:rPr>
                        <a:t>Lokasi</a:t>
                      </a:r>
                      <a:r>
                        <a:rPr lang="en-ID" sz="1200" u="none" strike="noStrike" dirty="0">
                          <a:effectLst/>
                        </a:rPr>
                        <a:t> Audit       :  Office HRD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200" u="none" strike="noStrike" dirty="0">
                          <a:effectLst/>
                        </a:rPr>
                        <a:t>Jam audit : 10.00 s/d 12.00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258443"/>
                  </a:ext>
                </a:extLst>
              </a:tr>
              <a:tr h="756216"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1" u="none" strike="noStrike" dirty="0">
                          <a:effectLst/>
                        </a:rPr>
                        <a:t>No</a:t>
                      </a:r>
                      <a:endParaRPr lang="en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ID" sz="1400" b="1" u="sng" strike="noStrike" dirty="0" err="1">
                          <a:effectLst/>
                        </a:rPr>
                        <a:t>Aktifitas</a:t>
                      </a:r>
                      <a:endParaRPr lang="en-ID" sz="1400" b="1" u="sng" strike="noStrike" dirty="0">
                        <a:effectLst/>
                      </a:endParaRPr>
                    </a:p>
                    <a:p>
                      <a:pPr algn="ctr" fontAlgn="t"/>
                      <a:r>
                        <a:rPr lang="en-ID" sz="1400" b="1" u="none" strike="noStrike" dirty="0">
                          <a:effectLst/>
                        </a:rPr>
                        <a:t>Risk &amp; Opportunity</a:t>
                      </a:r>
                      <a:endParaRPr lang="en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ID" sz="1400" b="1" u="none" strike="noStrike" dirty="0">
                          <a:effectLst/>
                        </a:rPr>
                        <a:t>Check list</a:t>
                      </a:r>
                      <a:endParaRPr lang="en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1" u="none" strike="noStrike" dirty="0">
                          <a:effectLst/>
                        </a:rPr>
                        <a:t>Hasil </a:t>
                      </a:r>
                      <a:r>
                        <a:rPr lang="en-ID" sz="1400" b="1" u="none" strike="noStrike" dirty="0" err="1">
                          <a:effectLst/>
                        </a:rPr>
                        <a:t>Observasi</a:t>
                      </a:r>
                      <a:r>
                        <a:rPr lang="en-ID" sz="1400" b="1" u="none" strike="noStrike" dirty="0">
                          <a:effectLst/>
                        </a:rPr>
                        <a:t>, </a:t>
                      </a:r>
                      <a:r>
                        <a:rPr lang="en-ID" sz="1400" b="1" u="none" strike="noStrike" dirty="0" err="1">
                          <a:effectLst/>
                        </a:rPr>
                        <a:t>jika</a:t>
                      </a:r>
                      <a:r>
                        <a:rPr lang="en-ID" sz="1400" b="1" u="none" strike="noStrike" dirty="0">
                          <a:effectLst/>
                        </a:rPr>
                        <a:t> </a:t>
                      </a:r>
                      <a:r>
                        <a:rPr lang="en-ID" sz="1400" b="1" u="none" strike="noStrike" dirty="0" err="1">
                          <a:effectLst/>
                        </a:rPr>
                        <a:t>ada</a:t>
                      </a:r>
                      <a:r>
                        <a:rPr lang="en-ID" sz="1400" b="1" u="none" strike="noStrike" dirty="0">
                          <a:effectLst/>
                        </a:rPr>
                        <a:t> </a:t>
                      </a:r>
                      <a:r>
                        <a:rPr lang="en-ID" sz="1400" b="1" u="none" strike="noStrike" dirty="0" err="1">
                          <a:effectLst/>
                        </a:rPr>
                        <a:t>temua</a:t>
                      </a:r>
                      <a:r>
                        <a:rPr lang="en-ID" sz="1400" b="1" u="none" strike="noStrike" dirty="0">
                          <a:effectLst/>
                        </a:rPr>
                        <a:t> </a:t>
                      </a:r>
                      <a:r>
                        <a:rPr lang="en-ID" sz="1400" b="1" u="none" strike="noStrike" dirty="0" err="1">
                          <a:effectLst/>
                        </a:rPr>
                        <a:t>tulis</a:t>
                      </a:r>
                      <a:r>
                        <a:rPr lang="en-ID" sz="1400" b="1" u="none" strike="noStrike" dirty="0">
                          <a:effectLst/>
                        </a:rPr>
                        <a:t> </a:t>
                      </a:r>
                      <a:r>
                        <a:rPr lang="en-ID" sz="1400" b="1" u="none" strike="noStrike" dirty="0" err="1">
                          <a:effectLst/>
                        </a:rPr>
                        <a:t>temuan</a:t>
                      </a:r>
                      <a:r>
                        <a:rPr lang="en-ID" sz="1400" b="1" u="none" strike="noStrike" dirty="0">
                          <a:effectLst/>
                        </a:rPr>
                        <a:t> </a:t>
                      </a:r>
                      <a:r>
                        <a:rPr lang="en-ID" sz="1400" b="1" u="none" strike="noStrike" dirty="0" err="1">
                          <a:effectLst/>
                        </a:rPr>
                        <a:t>dalam</a:t>
                      </a:r>
                      <a:r>
                        <a:rPr lang="en-ID" sz="1400" b="1" u="none" strike="noStrike" dirty="0">
                          <a:effectLst/>
                        </a:rPr>
                        <a:t> </a:t>
                      </a:r>
                      <a:r>
                        <a:rPr lang="en-ID" sz="1400" b="1" u="none" strike="noStrike" dirty="0" err="1">
                          <a:effectLst/>
                        </a:rPr>
                        <a:t>bentuk</a:t>
                      </a:r>
                      <a:r>
                        <a:rPr lang="en-ID" sz="1400" b="1" u="none" strike="noStrike" dirty="0">
                          <a:effectLst/>
                        </a:rPr>
                        <a:t> PLOR </a:t>
                      </a:r>
                      <a:endParaRPr lang="en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1" u="none" strike="noStrike" dirty="0" err="1">
                          <a:effectLst/>
                        </a:rPr>
                        <a:t>Jenis</a:t>
                      </a:r>
                      <a:r>
                        <a:rPr lang="en-ID" sz="1400" b="1" u="none" strike="noStrike" dirty="0">
                          <a:effectLst/>
                        </a:rPr>
                        <a:t> </a:t>
                      </a:r>
                      <a:r>
                        <a:rPr lang="en-ID" sz="1400" b="1" u="none" strike="noStrike" dirty="0" err="1">
                          <a:effectLst/>
                        </a:rPr>
                        <a:t>temuan</a:t>
                      </a:r>
                      <a:r>
                        <a:rPr lang="en-ID" sz="1400" b="1" u="none" strike="noStrike" dirty="0">
                          <a:effectLst/>
                        </a:rPr>
                        <a:t> </a:t>
                      </a:r>
                      <a:br>
                        <a:rPr lang="en-ID" sz="1400" b="1" u="none" strike="noStrike" dirty="0">
                          <a:effectLst/>
                        </a:rPr>
                      </a:br>
                      <a:r>
                        <a:rPr lang="en-ID" sz="1400" b="1" u="none" strike="noStrike" dirty="0">
                          <a:effectLst/>
                        </a:rPr>
                        <a:t>(Major, Minor, </a:t>
                      </a:r>
                      <a:r>
                        <a:rPr lang="en-ID" sz="1400" b="1" u="none" strike="noStrike" dirty="0" err="1">
                          <a:effectLst/>
                        </a:rPr>
                        <a:t>Obeservasi</a:t>
                      </a:r>
                      <a:r>
                        <a:rPr lang="en-ID" sz="1400" b="1" u="none" strike="noStrike" dirty="0">
                          <a:effectLst/>
                        </a:rPr>
                        <a:t> ?) </a:t>
                      </a:r>
                      <a:endParaRPr lang="en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66024"/>
                  </a:ext>
                </a:extLst>
              </a:tr>
              <a:tr h="459741">
                <a:tc>
                  <a:txBody>
                    <a:bodyPr/>
                    <a:lstStyle/>
                    <a:p>
                      <a:pPr algn="ctr" fontAlgn="t"/>
                      <a:r>
                        <a:rPr lang="en-ID" sz="1200" u="none" strike="noStrike" dirty="0">
                          <a:effectLst/>
                        </a:rPr>
                        <a:t>1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 dirty="0">
                          <a:effectLst/>
                        </a:rPr>
                        <a:t>Hasil Audit </a:t>
                      </a:r>
                      <a:r>
                        <a:rPr lang="en-ID" sz="1200" u="none" strike="noStrike" dirty="0" err="1">
                          <a:effectLst/>
                        </a:rPr>
                        <a:t>Sebelumnya</a:t>
                      </a:r>
                      <a:r>
                        <a:rPr lang="en-ID" sz="1200" u="none" strike="noStrike" dirty="0">
                          <a:effectLst/>
                        </a:rPr>
                        <a:t> : </a:t>
                      </a:r>
                      <a:r>
                        <a:rPr lang="en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Minor, 2 OFI</a:t>
                      </a:r>
                      <a:endParaRPr lang="en-ID" sz="1200" u="none" strike="noStrike" dirty="0">
                        <a:effectLst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bukti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pelaksanaan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Tindakan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perbaikan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temuan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audit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>
                          <a:effectLst/>
                        </a:rPr>
                        <a:t> 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 dirty="0">
                          <a:effectLst/>
                        </a:rPr>
                        <a:t> 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721458"/>
                  </a:ext>
                </a:extLst>
              </a:tr>
              <a:tr h="477672">
                <a:tc>
                  <a:txBody>
                    <a:bodyPr/>
                    <a:lstStyle/>
                    <a:p>
                      <a:pPr algn="ctr" fontAlgn="t"/>
                      <a:r>
                        <a:rPr lang="en-ID" sz="1200" u="none" strike="noStrike">
                          <a:effectLst/>
                        </a:rPr>
                        <a:t>2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 dirty="0" err="1">
                          <a:effectLst/>
                        </a:rPr>
                        <a:t>Pencapaian</a:t>
                      </a:r>
                      <a:r>
                        <a:rPr lang="en-ID" sz="1200" u="none" strike="noStrike" dirty="0">
                          <a:effectLst/>
                        </a:rPr>
                        <a:t> Kinerja Proses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 dirty="0">
                          <a:effectLst/>
                        </a:rPr>
                        <a:t>Cek </a:t>
                      </a:r>
                      <a:r>
                        <a:rPr lang="en-ID" sz="1200" u="none" strike="noStrike" dirty="0" err="1">
                          <a:effectLst/>
                        </a:rPr>
                        <a:t>Pencapaian</a:t>
                      </a:r>
                      <a:r>
                        <a:rPr lang="en-ID" sz="1200" u="none" strike="noStrike" dirty="0">
                          <a:effectLst/>
                        </a:rPr>
                        <a:t> Kinerja, </a:t>
                      </a:r>
                      <a:r>
                        <a:rPr lang="en-ID" sz="1200" u="none" strike="noStrike" dirty="0" err="1">
                          <a:effectLst/>
                        </a:rPr>
                        <a:t>ada</a:t>
                      </a:r>
                      <a:r>
                        <a:rPr lang="en-ID" sz="1200" u="none" strike="noStrike" dirty="0">
                          <a:effectLst/>
                        </a:rPr>
                        <a:t> yang </a:t>
                      </a:r>
                      <a:r>
                        <a:rPr lang="en-ID" sz="1200" u="none" strike="noStrike" dirty="0" err="1">
                          <a:effectLst/>
                        </a:rPr>
                        <a:t>tidak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tercapai</a:t>
                      </a:r>
                      <a:r>
                        <a:rPr lang="en-ID" sz="1200" u="none" strike="noStrike" dirty="0">
                          <a:effectLst/>
                        </a:rPr>
                        <a:t>? Ada </a:t>
                      </a:r>
                      <a:r>
                        <a:rPr lang="en-ID" sz="1200" u="none" strike="noStrike" dirty="0" err="1">
                          <a:effectLst/>
                        </a:rPr>
                        <a:t>analisanya</a:t>
                      </a:r>
                      <a:r>
                        <a:rPr lang="en-ID" sz="1200" u="none" strike="noStrike" dirty="0">
                          <a:effectLst/>
                        </a:rPr>
                        <a:t>? Cek </a:t>
                      </a:r>
                      <a:r>
                        <a:rPr lang="en-ID" sz="1200" u="none" strike="noStrike" dirty="0" err="1">
                          <a:effectLst/>
                        </a:rPr>
                        <a:t>bukti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perbaikan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yg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direncanakan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 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 dirty="0">
                          <a:effectLst/>
                        </a:rPr>
                        <a:t> 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06721"/>
                  </a:ext>
                </a:extLst>
              </a:tr>
              <a:tr h="491319">
                <a:tc>
                  <a:txBody>
                    <a:bodyPr/>
                    <a:lstStyle/>
                    <a:p>
                      <a:pPr algn="ctr" fontAlgn="t"/>
                      <a:r>
                        <a:rPr lang="en-ID" sz="1200" u="none" strike="noStrike">
                          <a:effectLst/>
                        </a:rPr>
                        <a:t>1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>
                          <a:effectLst/>
                        </a:rPr>
                        <a:t>Permintaan training objetivesnya tidak jelas, sehingga sulit diukur ROTI-nya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 dirty="0" err="1">
                          <a:effectLst/>
                        </a:rPr>
                        <a:t>Cek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apakah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pengajuan</a:t>
                      </a:r>
                      <a:r>
                        <a:rPr lang="en-ID" sz="1200" u="none" strike="noStrike" dirty="0">
                          <a:effectLst/>
                        </a:rPr>
                        <a:t> training, </a:t>
                      </a:r>
                      <a:r>
                        <a:rPr lang="en-ID" sz="1200" u="none" strike="noStrike" dirty="0" err="1">
                          <a:effectLst/>
                        </a:rPr>
                        <a:t>objectivesnya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jelas</a:t>
                      </a:r>
                      <a:r>
                        <a:rPr lang="en-ID" sz="1200" u="none" strike="noStrike" dirty="0">
                          <a:effectLst/>
                        </a:rPr>
                        <a:t> ? </a:t>
                      </a:r>
                      <a:r>
                        <a:rPr lang="en-ID" sz="1200" u="none" strike="noStrike" dirty="0" err="1">
                          <a:effectLst/>
                        </a:rPr>
                        <a:t>Sehingga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bisa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diukur</a:t>
                      </a:r>
                      <a:r>
                        <a:rPr lang="en-ID" sz="1200" u="none" strike="noStrike" dirty="0">
                          <a:effectLst/>
                        </a:rPr>
                        <a:t> ROTI-</a:t>
                      </a:r>
                      <a:r>
                        <a:rPr lang="en-ID" sz="1200" u="none" strike="noStrike" dirty="0" err="1">
                          <a:effectLst/>
                        </a:rPr>
                        <a:t>nya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>
                          <a:effectLst/>
                        </a:rPr>
                        <a:t> 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 dirty="0">
                          <a:effectLst/>
                        </a:rPr>
                        <a:t> 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39071"/>
                  </a:ext>
                </a:extLst>
              </a:tr>
              <a:tr h="411707">
                <a:tc>
                  <a:txBody>
                    <a:bodyPr/>
                    <a:lstStyle/>
                    <a:p>
                      <a:pPr algn="ctr" fontAlgn="t"/>
                      <a:r>
                        <a:rPr lang="en-ID" sz="1200" u="none" strike="noStrike">
                          <a:effectLst/>
                        </a:rPr>
                        <a:t>2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>
                          <a:effectLst/>
                        </a:rPr>
                        <a:t>Kesesuaian peserta terhadap jenis pelatihan yang diberikan, 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 dirty="0" err="1">
                          <a:effectLst/>
                        </a:rPr>
                        <a:t>Cek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kesesuaian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peserta</a:t>
                      </a:r>
                      <a:r>
                        <a:rPr lang="en-ID" sz="1200" u="none" strike="noStrike" dirty="0">
                          <a:effectLst/>
                        </a:rPr>
                        <a:t> training </a:t>
                      </a:r>
                      <a:r>
                        <a:rPr lang="en-ID" sz="1200" u="none" strike="noStrike" dirty="0" err="1">
                          <a:effectLst/>
                        </a:rPr>
                        <a:t>terhadap</a:t>
                      </a:r>
                      <a:r>
                        <a:rPr lang="en-ID" sz="1200" u="none" strike="noStrike" dirty="0">
                          <a:effectLst/>
                        </a:rPr>
                        <a:t> subject training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 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 dirty="0">
                          <a:effectLst/>
                        </a:rPr>
                        <a:t> 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48831"/>
                  </a:ext>
                </a:extLst>
              </a:tr>
              <a:tr h="453729">
                <a:tc>
                  <a:txBody>
                    <a:bodyPr/>
                    <a:lstStyle/>
                    <a:p>
                      <a:pPr algn="ctr" fontAlgn="t"/>
                      <a:r>
                        <a:rPr lang="en-ID" sz="1200" u="none" strike="noStrike">
                          <a:effectLst/>
                        </a:rPr>
                        <a:t>3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>
                          <a:effectLst/>
                        </a:rPr>
                        <a:t>Pemilihan provider yang kurang baik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 dirty="0" err="1">
                          <a:effectLst/>
                        </a:rPr>
                        <a:t>Bagaimana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cara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pemilihan</a:t>
                      </a:r>
                      <a:r>
                        <a:rPr lang="en-ID" sz="1200" u="none" strike="noStrike" dirty="0">
                          <a:effectLst/>
                        </a:rPr>
                        <a:t> provider ? </a:t>
                      </a:r>
                      <a:br>
                        <a:rPr lang="en-ID" sz="1200" u="none" strike="noStrike" dirty="0">
                          <a:effectLst/>
                        </a:rPr>
                      </a:br>
                      <a:r>
                        <a:rPr lang="en-ID" sz="1200" u="none" strike="noStrike" dirty="0" err="1">
                          <a:effectLst/>
                        </a:rPr>
                        <a:t>Bagaimana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cara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penilaian</a:t>
                      </a:r>
                      <a:r>
                        <a:rPr lang="en-ID" sz="1200" u="none" strike="noStrike" dirty="0">
                          <a:effectLst/>
                        </a:rPr>
                        <a:t> provider ? 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 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 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967402"/>
                  </a:ext>
                </a:extLst>
              </a:tr>
              <a:tr h="815524">
                <a:tc>
                  <a:txBody>
                    <a:bodyPr/>
                    <a:lstStyle/>
                    <a:p>
                      <a:pPr algn="ctr" fontAlgn="t"/>
                      <a:r>
                        <a:rPr lang="en-ID" sz="1200" u="none" strike="noStrike">
                          <a:effectLst/>
                        </a:rPr>
                        <a:t>4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>
                          <a:effectLst/>
                        </a:rPr>
                        <a:t>Pelaksanaan training kurang efektif karena peserta keluar masuk atau peserta tidak fokus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 dirty="0" err="1">
                          <a:effectLst/>
                        </a:rPr>
                        <a:t>Cek</a:t>
                      </a:r>
                      <a:r>
                        <a:rPr lang="en-ID" sz="1200" u="none" strike="noStrike" dirty="0">
                          <a:effectLst/>
                        </a:rPr>
                        <a:t> daftar </a:t>
                      </a:r>
                      <a:r>
                        <a:rPr lang="en-ID" sz="1200" u="none" strike="noStrike" dirty="0" err="1">
                          <a:effectLst/>
                        </a:rPr>
                        <a:t>hadir</a:t>
                      </a:r>
                      <a:r>
                        <a:rPr lang="en-ID" sz="1200" u="none" strike="noStrike" dirty="0">
                          <a:effectLst/>
                        </a:rPr>
                        <a:t>, </a:t>
                      </a:r>
                      <a:r>
                        <a:rPr lang="en-ID" sz="1200" u="none" strike="noStrike" dirty="0" err="1">
                          <a:effectLst/>
                        </a:rPr>
                        <a:t>absensi</a:t>
                      </a:r>
                      <a:r>
                        <a:rPr lang="en-ID" sz="1200" u="none" strike="noStrike" dirty="0">
                          <a:effectLst/>
                        </a:rPr>
                        <a:t>, </a:t>
                      </a:r>
                      <a:br>
                        <a:rPr lang="en-ID" sz="1200" u="none" strike="noStrike" dirty="0">
                          <a:effectLst/>
                        </a:rPr>
                      </a:br>
                      <a:r>
                        <a:rPr lang="en-ID" sz="1200" u="none" strike="noStrike" dirty="0">
                          <a:effectLst/>
                        </a:rPr>
                        <a:t>Interview </a:t>
                      </a:r>
                      <a:r>
                        <a:rPr lang="en-ID" sz="1200" u="none" strike="noStrike" dirty="0" err="1">
                          <a:effectLst/>
                        </a:rPr>
                        <a:t>secara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acak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terhadap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peserta</a:t>
                      </a:r>
                      <a:r>
                        <a:rPr lang="en-ID" sz="1200" u="none" strike="noStrike" dirty="0">
                          <a:effectLst/>
                        </a:rPr>
                        <a:t> training </a:t>
                      </a:r>
                      <a:r>
                        <a:rPr lang="en-ID" sz="1200" u="none" strike="noStrike" dirty="0" err="1">
                          <a:effectLst/>
                        </a:rPr>
                        <a:t>dan</a:t>
                      </a:r>
                      <a:r>
                        <a:rPr lang="en-ID" sz="1200" u="none" strike="noStrike" dirty="0">
                          <a:effectLst/>
                        </a:rPr>
                        <a:t> trainer </a:t>
                      </a:r>
                      <a:r>
                        <a:rPr lang="en-ID" sz="1200" u="none" strike="noStrike" dirty="0" err="1">
                          <a:effectLst/>
                        </a:rPr>
                        <a:t>apakah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selama</a:t>
                      </a:r>
                      <a:r>
                        <a:rPr lang="en-ID" sz="1200" u="none" strike="noStrike" dirty="0">
                          <a:effectLst/>
                        </a:rPr>
                        <a:t> training </a:t>
                      </a:r>
                      <a:r>
                        <a:rPr lang="en-ID" sz="1200" u="none" strike="noStrike" dirty="0" err="1">
                          <a:effectLst/>
                        </a:rPr>
                        <a:t>banyak</a:t>
                      </a:r>
                      <a:r>
                        <a:rPr lang="en-ID" sz="1200" u="none" strike="noStrike" dirty="0">
                          <a:effectLst/>
                        </a:rPr>
                        <a:t> yang </a:t>
                      </a:r>
                      <a:r>
                        <a:rPr lang="en-ID" sz="1200" u="none" strike="noStrike" dirty="0" err="1">
                          <a:effectLst/>
                        </a:rPr>
                        <a:t>keluar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masuk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atau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banyak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gangguan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selama</a:t>
                      </a:r>
                      <a:r>
                        <a:rPr lang="en-ID" sz="1200" u="none" strike="noStrike" dirty="0">
                          <a:effectLst/>
                        </a:rPr>
                        <a:t> training ? 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 dirty="0">
                          <a:effectLst/>
                        </a:rPr>
                        <a:t> 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>
                          <a:effectLst/>
                        </a:rPr>
                        <a:t> 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554955"/>
                  </a:ext>
                </a:extLst>
              </a:tr>
              <a:tr h="625512">
                <a:tc>
                  <a:txBody>
                    <a:bodyPr/>
                    <a:lstStyle/>
                    <a:p>
                      <a:pPr algn="ctr" fontAlgn="t"/>
                      <a:r>
                        <a:rPr lang="en-ID" sz="1200" u="none" strike="noStrike" dirty="0">
                          <a:effectLst/>
                        </a:rPr>
                        <a:t>5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>
                          <a:effectLst/>
                        </a:rPr>
                        <a:t>Evaluasi training normatif, tidak terkait dengan objectives/ harapan training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ID" sz="1200" u="none" strike="noStrike" dirty="0">
                          <a:effectLst/>
                        </a:rPr>
                        <a:t>Cek </a:t>
                      </a:r>
                      <a:r>
                        <a:rPr lang="en-ID" sz="1200" u="none" strike="noStrike" dirty="0" err="1">
                          <a:effectLst/>
                        </a:rPr>
                        <a:t>bagaimana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cara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perusahaan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melakukan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evaluasi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efektifitas</a:t>
                      </a:r>
                      <a:r>
                        <a:rPr lang="en-ID" sz="1200" u="none" strike="noStrike" dirty="0">
                          <a:effectLst/>
                        </a:rPr>
                        <a:t> training ? </a:t>
                      </a:r>
                      <a:r>
                        <a:rPr lang="en-ID" sz="1200" u="none" strike="noStrike" dirty="0" err="1">
                          <a:effectLst/>
                        </a:rPr>
                        <a:t>Apakah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objectivesnya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tercapai</a:t>
                      </a:r>
                      <a:r>
                        <a:rPr lang="en-ID" sz="1200" u="none" strike="noStrike" dirty="0">
                          <a:effectLst/>
                        </a:rPr>
                        <a:t> ? </a:t>
                      </a:r>
                      <a:r>
                        <a:rPr lang="en-ID" sz="1200" u="none" strike="noStrike" dirty="0" err="1">
                          <a:effectLst/>
                        </a:rPr>
                        <a:t>Apakah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ada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manfaat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secara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nyata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terhadap</a:t>
                      </a:r>
                      <a:r>
                        <a:rPr lang="en-ID" sz="1200" u="none" strike="noStrike" dirty="0">
                          <a:effectLst/>
                        </a:rPr>
                        <a:t> </a:t>
                      </a:r>
                      <a:r>
                        <a:rPr lang="en-ID" sz="1200" u="none" strike="noStrike" dirty="0" err="1">
                          <a:effectLst/>
                        </a:rPr>
                        <a:t>perusahaan</a:t>
                      </a:r>
                      <a:r>
                        <a:rPr lang="en-ID" sz="1200" u="none" strike="noStrike" dirty="0">
                          <a:effectLst/>
                        </a:rPr>
                        <a:t> ? 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 dirty="0">
                          <a:effectLst/>
                        </a:rPr>
                        <a:t> 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200" u="none" strike="noStrike" dirty="0">
                          <a:effectLst/>
                        </a:rPr>
                        <a:t> 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6" marR="7146" marT="714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74859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6FEF155-8A7A-44A4-81C7-BBAB2A5B4FEE}"/>
              </a:ext>
            </a:extLst>
          </p:cNvPr>
          <p:cNvSpPr/>
          <p:nvPr/>
        </p:nvSpPr>
        <p:spPr>
          <a:xfrm>
            <a:off x="3156114" y="2881086"/>
            <a:ext cx="3564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22DEF-C1A2-46F6-AC86-8FC844BBF4CB}"/>
              </a:ext>
            </a:extLst>
          </p:cNvPr>
          <p:cNvSpPr/>
          <p:nvPr/>
        </p:nvSpPr>
        <p:spPr>
          <a:xfrm>
            <a:off x="3156114" y="3348972"/>
            <a:ext cx="3564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1F74BC-7ABE-4AB4-9CB0-DE10119100EF}"/>
              </a:ext>
            </a:extLst>
          </p:cNvPr>
          <p:cNvSpPr/>
          <p:nvPr/>
        </p:nvSpPr>
        <p:spPr>
          <a:xfrm>
            <a:off x="3156114" y="3849316"/>
            <a:ext cx="3564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45D54F-CFDA-4F0C-B9BD-D99669A3B2F0}"/>
              </a:ext>
            </a:extLst>
          </p:cNvPr>
          <p:cNvSpPr/>
          <p:nvPr/>
        </p:nvSpPr>
        <p:spPr>
          <a:xfrm>
            <a:off x="3156114" y="4328886"/>
            <a:ext cx="3564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CD820-95E8-4DB4-A5D4-8EAFBDAFE710}"/>
              </a:ext>
            </a:extLst>
          </p:cNvPr>
          <p:cNvSpPr/>
          <p:nvPr/>
        </p:nvSpPr>
        <p:spPr>
          <a:xfrm>
            <a:off x="3156114" y="4749600"/>
            <a:ext cx="356400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C0248-9E9D-4505-AADE-9FE409317E37}"/>
              </a:ext>
            </a:extLst>
          </p:cNvPr>
          <p:cNvSpPr/>
          <p:nvPr/>
        </p:nvSpPr>
        <p:spPr>
          <a:xfrm>
            <a:off x="3156486" y="5189967"/>
            <a:ext cx="3564000" cy="7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F8FBCE-5C22-4EBF-8B36-A4969AE4B66F}"/>
              </a:ext>
            </a:extLst>
          </p:cNvPr>
          <p:cNvSpPr/>
          <p:nvPr/>
        </p:nvSpPr>
        <p:spPr>
          <a:xfrm>
            <a:off x="3156486" y="6019800"/>
            <a:ext cx="3564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353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2B8AC38-3543-48A7-9744-F28D25C1E4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63485"/>
            <a:ext cx="9906000" cy="1428736"/>
          </a:xfrm>
          <a:solidFill>
            <a:srgbClr val="0000CC"/>
          </a:solidFill>
          <a:ln>
            <a:noFill/>
          </a:ln>
        </p:spPr>
        <p:txBody>
          <a:bodyPr/>
          <a:lstStyle/>
          <a:p>
            <a:pPr algn="ctr" eaLnBrk="1" hangingPunct="1"/>
            <a:r>
              <a:rPr lang="en-US" b="1" dirty="0">
                <a:solidFill>
                  <a:schemeClr val="bg1"/>
                </a:solidFill>
              </a:rPr>
              <a:t>II. PELAKSANAAN AUDIT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C240CF4-2E60-493A-B014-5FAD9121FAE2}"/>
              </a:ext>
            </a:extLst>
          </p:cNvPr>
          <p:cNvSpPr txBox="1">
            <a:spLocks noChangeArrowheads="1"/>
          </p:cNvSpPr>
          <p:nvPr/>
        </p:nvSpPr>
        <p:spPr>
          <a:xfrm>
            <a:off x="4020457" y="2191656"/>
            <a:ext cx="5885542" cy="441916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lvl="1" indent="-714375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600" dirty="0"/>
              <a:t>Opening Meeting </a:t>
            </a:r>
          </a:p>
          <a:p>
            <a:pPr marL="900113" lvl="1" indent="-714375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600" dirty="0" err="1"/>
              <a:t>Pelaksanaan</a:t>
            </a:r>
            <a:r>
              <a:rPr lang="en-US" sz="3600" dirty="0"/>
              <a:t> Audit </a:t>
            </a:r>
          </a:p>
          <a:p>
            <a:pPr marL="900113" lvl="1" indent="-714375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600" dirty="0" err="1"/>
              <a:t>Pembuatan</a:t>
            </a:r>
            <a:r>
              <a:rPr lang="en-US" sz="3600" dirty="0"/>
              <a:t> </a:t>
            </a:r>
            <a:r>
              <a:rPr lang="en-US" sz="3600" dirty="0" err="1"/>
              <a:t>Laporan</a:t>
            </a:r>
            <a:r>
              <a:rPr lang="en-US" sz="3600" dirty="0"/>
              <a:t> </a:t>
            </a:r>
          </a:p>
          <a:p>
            <a:pPr marL="900113" lvl="1" indent="-714375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3600" dirty="0"/>
              <a:t>Audit Closing Meeting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13971-73D1-4499-9308-9FB320FEE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8" r="9695"/>
          <a:stretch/>
        </p:blipFill>
        <p:spPr>
          <a:xfrm>
            <a:off x="-1" y="1365251"/>
            <a:ext cx="3802743" cy="54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68824" y="476672"/>
            <a:ext cx="6215106" cy="549275"/>
          </a:xfrm>
        </p:spPr>
        <p:txBody>
          <a:bodyPr anchorCtr="1">
            <a:normAutofit fontScale="90000"/>
          </a:bodyPr>
          <a:lstStyle/>
          <a:p>
            <a:pPr algn="l" eaLnBrk="1" hangingPunct="1">
              <a:buFont typeface="Monotype Sorts" charset="2"/>
              <a:buChar char="¬"/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Opening meeting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223230" y="1554089"/>
            <a:ext cx="5000660" cy="4681537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dipimpin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Lead Auditor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Auditor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:</a:t>
            </a:r>
          </a:p>
          <a:p>
            <a:pPr lvl="1" eaLnBrk="1" hangingPunct="1">
              <a:lnSpc>
                <a:spcPct val="70000"/>
              </a:lnSpc>
            </a:pPr>
            <a:r>
              <a:rPr lang="en-US" sz="1800" dirty="0" err="1"/>
              <a:t>Memperkenalkan</a:t>
            </a:r>
            <a:r>
              <a:rPr lang="en-US" sz="1800" dirty="0"/>
              <a:t> team audit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ruang</a:t>
            </a:r>
            <a:r>
              <a:rPr lang="en-US" sz="1800" dirty="0"/>
              <a:t> </a:t>
            </a:r>
            <a:r>
              <a:rPr lang="en-US" sz="1800" dirty="0" err="1"/>
              <a:t>lingkup</a:t>
            </a:r>
            <a:endParaRPr lang="en-US" sz="1800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audit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u="sng" dirty="0">
                <a:sym typeface="Wingdings" pitchFamily="2" charset="2"/>
              </a:rPr>
              <a:t>audit </a:t>
            </a:r>
            <a:r>
              <a:rPr lang="en-US" sz="1800" u="sng" dirty="0" err="1">
                <a:sym typeface="Wingdings" pitchFamily="2" charset="2"/>
              </a:rPr>
              <a:t>adalah</a:t>
            </a:r>
            <a:r>
              <a:rPr lang="en-US" sz="1800" u="sng" dirty="0">
                <a:sym typeface="Wingdings" pitchFamily="2" charset="2"/>
              </a:rPr>
              <a:t> audit sistem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audit </a:t>
            </a:r>
            <a:r>
              <a:rPr lang="en-US" sz="1800" u="sng" dirty="0" err="1">
                <a:sym typeface="Wingdings" pitchFamily="2" charset="2"/>
              </a:rPr>
              <a:t>orang</a:t>
            </a:r>
            <a:r>
              <a:rPr lang="en-US" sz="1800" u="sng" dirty="0">
                <a:sym typeface="Wingdings" pitchFamily="2" charset="2"/>
              </a:rPr>
              <a:t>, </a:t>
            </a:r>
            <a:r>
              <a:rPr lang="en-US" sz="1800" u="sng" dirty="0" err="1">
                <a:sym typeface="Wingdings" pitchFamily="2" charset="2"/>
              </a:rPr>
              <a:t>penyimpangan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mengindikasikan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adanya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kelemahan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sistem,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kesalahan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orang</a:t>
            </a:r>
            <a:endParaRPr lang="en-US" sz="1800" u="sng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Rincian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</a:p>
          <a:p>
            <a:pPr lvl="1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800" dirty="0"/>
              <a:t>	(</a:t>
            </a:r>
            <a:r>
              <a:rPr lang="en-US" sz="1800" dirty="0" err="1"/>
              <a:t>apa</a:t>
            </a:r>
            <a:r>
              <a:rPr lang="en-US" sz="1800" dirty="0"/>
              <a:t>, </a:t>
            </a:r>
            <a:r>
              <a:rPr lang="en-US" sz="1800" dirty="0" err="1"/>
              <a:t>siapa</a:t>
            </a:r>
            <a:r>
              <a:rPr lang="en-US" sz="1800" dirty="0"/>
              <a:t>, </a:t>
            </a:r>
            <a:r>
              <a:rPr lang="en-US" sz="1800" dirty="0" err="1"/>
              <a:t>kapan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dimana</a:t>
            </a:r>
            <a:r>
              <a:rPr lang="en-US" sz="1800" dirty="0"/>
              <a:t>) </a:t>
            </a:r>
            <a:r>
              <a:rPr lang="en-US" sz="1800" dirty="0" err="1"/>
              <a:t>dan</a:t>
            </a:r>
            <a:r>
              <a:rPr lang="en-US" sz="1800" dirty="0"/>
              <a:t> Lain-lain.</a:t>
            </a:r>
          </a:p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endParaRPr lang="en-US" sz="1800" dirty="0"/>
          </a:p>
          <a:p>
            <a:pPr lvl="2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9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3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5238" y="584094"/>
            <a:ext cx="6251387" cy="868363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6433" y="1753059"/>
            <a:ext cx="9253134" cy="4392612"/>
          </a:xfrm>
          <a:noFill/>
        </p:spPr>
        <p:txBody>
          <a:bodyPr>
            <a:noAutofit/>
          </a:bodyPr>
          <a:lstStyle/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200" b="1" dirty="0"/>
              <a:t>Proses audit </a:t>
            </a:r>
            <a:r>
              <a:rPr lang="en-US" sz="2200" b="1" dirty="0" err="1"/>
              <a:t>dilakukan</a:t>
            </a:r>
            <a:r>
              <a:rPr lang="en-US" sz="2200" b="1" dirty="0"/>
              <a:t> </a:t>
            </a:r>
            <a:r>
              <a:rPr lang="en-US" sz="2200" b="1" dirty="0" err="1"/>
              <a:t>dalam</a:t>
            </a:r>
            <a:r>
              <a:rPr lang="en-US" sz="2200" b="1" dirty="0"/>
              <a:t> </a:t>
            </a:r>
            <a:r>
              <a:rPr lang="en-US" sz="2200" b="1" dirty="0" err="1"/>
              <a:t>usaha</a:t>
            </a:r>
            <a:r>
              <a:rPr lang="en-US" sz="2200" b="1" dirty="0"/>
              <a:t> </a:t>
            </a:r>
            <a:r>
              <a:rPr lang="en-US" sz="2200" b="1" dirty="0" err="1"/>
              <a:t>untuk</a:t>
            </a:r>
            <a:r>
              <a:rPr lang="en-US" sz="2200" b="1" dirty="0"/>
              <a:t> </a:t>
            </a:r>
            <a:r>
              <a:rPr lang="en-US" sz="2200" b="1" dirty="0" err="1"/>
              <a:t>memeriksa</a:t>
            </a:r>
            <a:r>
              <a:rPr lang="en-US" sz="2200" b="1" dirty="0"/>
              <a:t> Conformity, Nonconformity dan improvement opportunity </a:t>
            </a:r>
            <a:r>
              <a:rPr lang="en-US" sz="2200" b="1" dirty="0" err="1"/>
              <a:t>dengan</a:t>
            </a:r>
            <a:r>
              <a:rPr lang="en-US" sz="2200" b="1" dirty="0"/>
              <a:t> </a:t>
            </a:r>
            <a:r>
              <a:rPr lang="en-US" sz="2200" b="1" dirty="0" err="1"/>
              <a:t>didukung</a:t>
            </a:r>
            <a:r>
              <a:rPr lang="en-US" sz="2200" b="1" dirty="0"/>
              <a:t> oleh </a:t>
            </a:r>
            <a:r>
              <a:rPr lang="en-US" sz="2200" b="1" dirty="0" err="1"/>
              <a:t>bukti-bukti</a:t>
            </a:r>
            <a:r>
              <a:rPr lang="en-US" sz="2200" b="1" dirty="0"/>
              <a:t> objective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cara</a:t>
            </a:r>
            <a:r>
              <a:rPr lang="en-US" sz="2200" dirty="0"/>
              <a:t> </a:t>
            </a:r>
            <a:r>
              <a:rPr lang="en-US" sz="2200" dirty="0" err="1"/>
              <a:t>a.l</a:t>
            </a:r>
            <a:r>
              <a:rPr lang="en-US" sz="22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2200" dirty="0"/>
          </a:p>
          <a:p>
            <a:pPr lvl="1" eaLnBrk="1" hangingPunct="1">
              <a:lnSpc>
                <a:spcPct val="130000"/>
              </a:lnSpc>
            </a:pPr>
            <a:r>
              <a:rPr lang="en-US" sz="2200" dirty="0" err="1"/>
              <a:t>mewawancarai</a:t>
            </a:r>
            <a:r>
              <a:rPr lang="en-US" sz="2200" dirty="0"/>
              <a:t> </a:t>
            </a:r>
            <a:r>
              <a:rPr lang="en-US" sz="2200" dirty="0" err="1"/>
              <a:t>personil</a:t>
            </a:r>
            <a:r>
              <a:rPr lang="en-US" sz="2200" dirty="0"/>
              <a:t> yang </a:t>
            </a:r>
            <a:r>
              <a:rPr lang="en-US" sz="2200" dirty="0" err="1"/>
              <a:t>bertanggung</a:t>
            </a:r>
            <a:r>
              <a:rPr lang="en-US" sz="2200" dirty="0"/>
              <a:t> </a:t>
            </a:r>
            <a:r>
              <a:rPr lang="en-US" sz="2200" dirty="0" err="1"/>
              <a:t>jawab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pelaksana</a:t>
            </a:r>
            <a:r>
              <a:rPr lang="en-US" sz="2200" dirty="0"/>
              <a:t> </a:t>
            </a:r>
            <a:r>
              <a:rPr lang="en-US" sz="2200" dirty="0" err="1"/>
              <a:t>langsung</a:t>
            </a:r>
            <a:r>
              <a:rPr lang="en-US" sz="2200" dirty="0"/>
              <a:t>  </a:t>
            </a:r>
            <a:r>
              <a:rPr lang="en-US" sz="2200" dirty="0" err="1"/>
              <a:t>operasi</a:t>
            </a:r>
            <a:r>
              <a:rPr lang="en-US" sz="2200" dirty="0"/>
              <a:t> </a:t>
            </a:r>
            <a:r>
              <a:rPr lang="en-US" sz="2200" dirty="0" err="1"/>
              <a:t>tersebut</a:t>
            </a:r>
            <a:r>
              <a:rPr lang="en-US" sz="22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2200" dirty="0" err="1"/>
              <a:t>mengobservasi</a:t>
            </a:r>
            <a:r>
              <a:rPr lang="en-US" sz="2200" dirty="0"/>
              <a:t> </a:t>
            </a:r>
            <a:r>
              <a:rPr lang="en-US" sz="2200" dirty="0" err="1"/>
              <a:t>praktek</a:t>
            </a:r>
            <a:r>
              <a:rPr lang="en-US" sz="2200" dirty="0"/>
              <a:t> </a:t>
            </a:r>
            <a:r>
              <a:rPr lang="en-US" sz="2200" dirty="0" err="1"/>
              <a:t>operasi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</a:t>
            </a:r>
            <a:r>
              <a:rPr lang="en-US" sz="2200" dirty="0" err="1"/>
              <a:t>dokumen</a:t>
            </a:r>
            <a:endParaRPr lang="en-US" sz="2200" dirty="0"/>
          </a:p>
          <a:p>
            <a:pPr lvl="1" eaLnBrk="1" hangingPunct="1">
              <a:lnSpc>
                <a:spcPct val="130000"/>
              </a:lnSpc>
            </a:pPr>
            <a:r>
              <a:rPr lang="en-US" sz="2200" dirty="0" err="1"/>
              <a:t>memeriksa</a:t>
            </a:r>
            <a:r>
              <a:rPr lang="en-US" sz="2200" dirty="0"/>
              <a:t> </a:t>
            </a:r>
            <a:r>
              <a:rPr lang="en-US" sz="2200" dirty="0" err="1"/>
              <a:t>bukti</a:t>
            </a:r>
            <a:r>
              <a:rPr lang="en-US" sz="2200" dirty="0"/>
              <a:t> </a:t>
            </a:r>
            <a:r>
              <a:rPr lang="en-US" sz="2200" dirty="0" err="1"/>
              <a:t>dokumentasi</a:t>
            </a:r>
            <a:r>
              <a:rPr lang="en-US" sz="2200" dirty="0"/>
              <a:t>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prosedur</a:t>
            </a:r>
            <a:r>
              <a:rPr lang="en-US" sz="2200" dirty="0"/>
              <a:t>, </a:t>
            </a:r>
            <a:r>
              <a:rPr lang="en-US" sz="2200" dirty="0" err="1"/>
              <a:t>perencanaan</a:t>
            </a:r>
            <a:r>
              <a:rPr lang="en-US" sz="2200" dirty="0"/>
              <a:t>, </a:t>
            </a:r>
            <a:r>
              <a:rPr lang="en-US" sz="2200" dirty="0" err="1"/>
              <a:t>spesifikasi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catatan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D3D7B1-9EA2-4078-A52F-229ED4761E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9E8"/>
              </a:clrFrom>
              <a:clrTo>
                <a:srgbClr val="EDE9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50" y="146737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54438" y="2193945"/>
            <a:ext cx="2231152" cy="690801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latin typeface="Times New Roman" pitchFamily="18" charset="0"/>
              </a:rPr>
              <a:t>Interview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260449" y="1112858"/>
            <a:ext cx="2753608" cy="787063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dirty="0" err="1">
                <a:latin typeface="Times New Roman" pitchFamily="18" charset="0"/>
              </a:rPr>
              <a:t>Observasi</a:t>
            </a:r>
            <a:endParaRPr lang="en-GB" sz="2000" dirty="0">
              <a:latin typeface="Times New Roman" pitchFamily="18" charset="0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503163" y="1612924"/>
            <a:ext cx="2415362" cy="1379538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Times New Roman" pitchFamily="18" charset="0"/>
              </a:rPr>
              <a:t>Cek dokumen</a:t>
            </a: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3069888" y="2046307"/>
            <a:ext cx="1484789" cy="939800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697598" y="1978044"/>
            <a:ext cx="1635649" cy="935038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86286" y="3057544"/>
            <a:ext cx="2153340" cy="3086100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>
                <a:latin typeface="Verdana" pitchFamily="34" charset="0"/>
              </a:rPr>
              <a:t>Interview</a:t>
            </a:r>
            <a:r>
              <a:rPr lang="en-US" sz="1600" b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Minta Auditee menjelaskan aktifitas ybs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Hindari tekanan suara seperti “Polisi”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Jadi pendengar yang baik</a:t>
            </a:r>
          </a:p>
          <a:p>
            <a:pPr marL="177800" indent="-177800" algn="ctr" eaLnBrk="0" hangingPunct="0">
              <a:defRPr/>
            </a:pPr>
            <a:endParaRPr lang="en-US" sz="1600" b="0">
              <a:latin typeface="Verdana" pitchFamily="34" charset="0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596856" y="3057544"/>
            <a:ext cx="2570986" cy="3086100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Cek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dokumen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Cocokan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dengan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dokumen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kerja</a:t>
            </a:r>
            <a:r>
              <a:rPr lang="en-US" sz="1600" b="0" dirty="0">
                <a:latin typeface="Verdana" pitchFamily="34" charset="0"/>
              </a:rPr>
              <a:t>, </a:t>
            </a:r>
            <a:r>
              <a:rPr lang="en-US" sz="1600" b="0" dirty="0" err="1">
                <a:latin typeface="Verdana" pitchFamily="34" charset="0"/>
              </a:rPr>
              <a:t>spesifikasi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dll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Hindari</a:t>
            </a:r>
            <a:r>
              <a:rPr lang="en-US" sz="1600" b="0" dirty="0">
                <a:latin typeface="Verdana" pitchFamily="34" charset="0"/>
              </a:rPr>
              <a:t> “Nit Picking” (</a:t>
            </a:r>
            <a:r>
              <a:rPr lang="en-US" sz="1600" b="0" dirty="0" err="1">
                <a:latin typeface="Verdana" pitchFamily="34" charset="0"/>
              </a:rPr>
              <a:t>mencari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kecil-kecil</a:t>
            </a:r>
            <a:r>
              <a:rPr lang="en-US" sz="1600" b="0" dirty="0">
                <a:latin typeface="Verdana" pitchFamily="34" charset="0"/>
              </a:rPr>
              <a:t>)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Peneliti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566935" y="3057544"/>
            <a:ext cx="2359781" cy="3086100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Observasi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Pengamatan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aktual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dilapangan</a:t>
            </a:r>
            <a:r>
              <a:rPr lang="en-US" sz="1600" b="0" dirty="0">
                <a:latin typeface="Verdana" pitchFamily="34" charset="0"/>
              </a:rPr>
              <a:t>.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Usahakan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tidak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meng-interupsi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yg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sdg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berjalan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Pengamat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38092" y="-24"/>
            <a:ext cx="4714908" cy="684213"/>
          </a:xfrm>
          <a:noFill/>
        </p:spPr>
        <p:txBody>
          <a:bodyPr anchor="b"/>
          <a:lstStyle/>
          <a:p>
            <a:pPr algn="ctr" eaLnBrk="1" hangingPunct="1"/>
            <a:r>
              <a:rPr lang="en-US" sz="3200" b="1" i="1" u="sng" dirty="0" err="1"/>
              <a:t>Siklus</a:t>
            </a:r>
            <a:r>
              <a:rPr lang="en-US" sz="3200" b="1" i="1" u="sng" dirty="0"/>
              <a:t> </a:t>
            </a:r>
            <a:r>
              <a:rPr lang="en-US" sz="3200" b="1" i="1" u="sng" dirty="0" err="1"/>
              <a:t>Pelaksanaan</a:t>
            </a:r>
            <a:r>
              <a:rPr lang="en-US" sz="3200" b="1" i="1" u="sng" dirty="0"/>
              <a:t> Audit</a:t>
            </a:r>
          </a:p>
        </p:txBody>
      </p:sp>
    </p:spTree>
    <p:extLst>
      <p:ext uri="{BB962C8B-B14F-4D97-AF65-F5344CB8AC3E}">
        <p14:creationId xmlns:p14="http://schemas.microsoft.com/office/powerpoint/2010/main" val="22998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357297"/>
          </a:xfrm>
          <a:solidFill>
            <a:srgbClr val="0000CC"/>
          </a:solidFill>
        </p:spPr>
        <p:txBody>
          <a:bodyPr anchor="ctr" anchorCtr="0">
            <a:normAutofit/>
          </a:bodyPr>
          <a:lstStyle/>
          <a:p>
            <a:pPr algn="ctr" eaLnBrk="1" hangingPunct="1"/>
            <a:r>
              <a:rPr lang="en-US" sz="4000" b="1" u="sng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Teknik-teknik</a:t>
            </a:r>
            <a:r>
              <a:rPr lang="en-US" sz="4000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 Sampling</a:t>
            </a:r>
          </a:p>
        </p:txBody>
      </p:sp>
      <p:sp>
        <p:nvSpPr>
          <p:cNvPr id="8499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278496" y="1714609"/>
            <a:ext cx="5427033" cy="4824412"/>
          </a:xfrm>
          <a:noFill/>
        </p:spPr>
        <p:txBody>
          <a:bodyPr/>
          <a:lstStyle/>
          <a:p>
            <a:pPr marL="0" indent="0" eaLnBrk="1" hangingPunct="1">
              <a:lnSpc>
                <a:spcPct val="105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terbatas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sampling,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sampling </a:t>
            </a:r>
            <a:r>
              <a:rPr lang="en-US" sz="1800" dirty="0" err="1"/>
              <a:t>a.l</a:t>
            </a:r>
            <a:r>
              <a:rPr lang="en-US" sz="1800" dirty="0"/>
              <a:t>;</a:t>
            </a:r>
          </a:p>
          <a:p>
            <a:pPr marL="363538" indent="-363538"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Char char="•"/>
            </a:pPr>
            <a:r>
              <a:rPr lang="en-US" sz="1800" b="1" dirty="0"/>
              <a:t>Vertical Slice Sampling </a:t>
            </a:r>
          </a:p>
          <a:p>
            <a:pPr marL="0" indent="0" eaLnBrk="1" hangingPunct="1">
              <a:lnSpc>
                <a:spcPct val="105000"/>
              </a:lnSpc>
              <a:spcAft>
                <a:spcPct val="70000"/>
              </a:spcAft>
              <a:buNone/>
            </a:pPr>
            <a:r>
              <a:rPr lang="en-US" sz="1800" dirty="0" err="1"/>
              <a:t>Mengambil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sample dan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kesesuaiannya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element Quality system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yang </a:t>
            </a:r>
            <a:r>
              <a:rPr lang="en-US" sz="1800" dirty="0" err="1"/>
              <a:t>terkait</a:t>
            </a:r>
            <a:endParaRPr lang="en-US" sz="1800" dirty="0"/>
          </a:p>
          <a:p>
            <a:pPr marL="363538" indent="-363538"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Char char="•"/>
            </a:pPr>
            <a:r>
              <a:rPr lang="en-US" sz="1800" b="1" dirty="0"/>
              <a:t>Horizontal Slice Sampling </a:t>
            </a:r>
          </a:p>
          <a:p>
            <a:pPr marL="0" indent="0" eaLnBrk="1" hangingPunct="1">
              <a:lnSpc>
                <a:spcPct val="105000"/>
              </a:lnSpc>
              <a:spcAft>
                <a:spcPct val="70000"/>
              </a:spcAft>
              <a:buNone/>
            </a:pPr>
            <a:r>
              <a:rPr lang="en-US" sz="1800" dirty="0" err="1"/>
              <a:t>Konsentrasi</a:t>
            </a:r>
            <a:r>
              <a:rPr lang="en-US" sz="1800" dirty="0"/>
              <a:t> pada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quality system dan 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sample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  <a:p>
            <a:pPr marL="0" indent="0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None/>
            </a:pPr>
            <a:r>
              <a:rPr lang="en-US" sz="1800" dirty="0"/>
              <a:t>Pada </a:t>
            </a:r>
            <a:r>
              <a:rPr lang="en-US" sz="1800" dirty="0" err="1"/>
              <a:t>umumnya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kedua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1628800"/>
            <a:ext cx="4078025" cy="47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AutoShape 35"/>
          <p:cNvSpPr>
            <a:spLocks noChangeArrowheads="1"/>
          </p:cNvSpPr>
          <p:nvPr/>
        </p:nvSpPr>
        <p:spPr bwMode="auto">
          <a:xfrm rot="-1854066">
            <a:off x="6531481" y="701676"/>
            <a:ext cx="1346632" cy="1069975"/>
          </a:xfrm>
          <a:prstGeom prst="moon">
            <a:avLst>
              <a:gd name="adj" fmla="val 11190"/>
            </a:avLst>
          </a:prstGeom>
          <a:gradFill rotWithShape="1">
            <a:gsLst>
              <a:gs pos="0">
                <a:srgbClr val="FF0000"/>
              </a:gs>
              <a:gs pos="100000">
                <a:srgbClr val="FF9999"/>
              </a:gs>
            </a:gsLst>
            <a:path path="rect">
              <a:fillToRect t="100000" r="10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630440" y="1857364"/>
            <a:ext cx="8697525" cy="868363"/>
          </a:xfrm>
          <a:noFill/>
        </p:spPr>
        <p:txBody>
          <a:bodyPr anchor="b">
            <a:normAutofit fontScale="90000"/>
          </a:bodyPr>
          <a:lstStyle/>
          <a:p>
            <a:pPr algn="ctr" eaLnBrk="1" hangingPunct="1"/>
            <a:r>
              <a:rPr lang="en-US" sz="2400" b="0" dirty="0" err="1"/>
              <a:t>Jika</a:t>
            </a:r>
            <a:r>
              <a:rPr lang="en-US" sz="2400" b="0" dirty="0"/>
              <a:t> </a:t>
            </a:r>
            <a:r>
              <a:rPr lang="en-US" sz="2400" b="0" dirty="0" err="1"/>
              <a:t>suatu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terdeteksi</a:t>
            </a:r>
            <a:r>
              <a:rPr lang="en-US" sz="2400" b="0" dirty="0"/>
              <a:t> </a:t>
            </a:r>
            <a:r>
              <a:rPr lang="en-US" sz="2400" b="0" dirty="0" err="1"/>
              <a:t>melalui</a:t>
            </a:r>
            <a:r>
              <a:rPr lang="en-US" sz="2400" b="0" dirty="0"/>
              <a:t> vertical slice, horizontal slice sampling </a:t>
            </a:r>
            <a:r>
              <a:rPr lang="en-US" sz="2400" b="0" dirty="0" err="1"/>
              <a:t>harus</a:t>
            </a:r>
            <a:r>
              <a:rPr lang="en-US" sz="2400" b="0" dirty="0"/>
              <a:t> </a:t>
            </a:r>
            <a:r>
              <a:rPr lang="en-US" sz="2400" b="0" dirty="0" err="1"/>
              <a:t>digunakan</a:t>
            </a:r>
            <a:r>
              <a:rPr lang="en-US" sz="2400" b="0" dirty="0"/>
              <a:t> </a:t>
            </a:r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menentukan</a:t>
            </a:r>
            <a:r>
              <a:rPr lang="en-US" sz="2400" b="0" dirty="0"/>
              <a:t> </a:t>
            </a:r>
            <a:r>
              <a:rPr lang="en-US" sz="2400" b="0" dirty="0" err="1"/>
              <a:t>kedalaman</a:t>
            </a:r>
            <a:r>
              <a:rPr lang="en-US" sz="2400" b="0" dirty="0"/>
              <a:t> </a:t>
            </a:r>
            <a:r>
              <a:rPr lang="en-US" sz="2400" b="0" dirty="0" err="1"/>
              <a:t>dan</a:t>
            </a:r>
            <a:r>
              <a:rPr lang="en-US" sz="2400" b="0" dirty="0"/>
              <a:t> </a:t>
            </a:r>
            <a:r>
              <a:rPr lang="en-US" sz="2400" b="0" dirty="0" err="1"/>
              <a:t>keseriusan</a:t>
            </a:r>
            <a:r>
              <a:rPr lang="en-US" sz="2400" b="0" dirty="0"/>
              <a:t> </a:t>
            </a:r>
            <a:r>
              <a:rPr lang="en-US" sz="2400" b="0" dirty="0" err="1"/>
              <a:t>dari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tsb</a:t>
            </a:r>
            <a:r>
              <a:rPr lang="en-US" sz="2400" b="0" dirty="0"/>
              <a:t> !!</a:t>
            </a:r>
          </a:p>
        </p:txBody>
      </p:sp>
      <p:sp>
        <p:nvSpPr>
          <p:cNvPr id="86020" name="AutoShape 28" descr="Narrow horizontal"/>
          <p:cNvSpPr>
            <a:spLocks noChangeArrowheads="1"/>
          </p:cNvSpPr>
          <p:nvPr/>
        </p:nvSpPr>
        <p:spPr bwMode="auto">
          <a:xfrm>
            <a:off x="139745" y="476250"/>
            <a:ext cx="9766255" cy="865188"/>
          </a:xfrm>
          <a:prstGeom prst="parallelogram">
            <a:avLst>
              <a:gd name="adj" fmla="val 50884"/>
            </a:avLst>
          </a:prstGeom>
          <a:solidFill>
            <a:srgbClr val="0000CC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b="0">
              <a:latin typeface="Arial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606563" y="22225"/>
            <a:ext cx="1422856" cy="1062038"/>
            <a:chOff x="4790" y="14"/>
            <a:chExt cx="896" cy="669"/>
          </a:xfrm>
        </p:grpSpPr>
        <p:sp>
          <p:nvSpPr>
            <p:cNvPr id="86042" name="AutoShape 32"/>
            <p:cNvSpPr>
              <a:spLocks noChangeArrowheads="1"/>
            </p:cNvSpPr>
            <p:nvPr/>
          </p:nvSpPr>
          <p:spPr bwMode="auto">
            <a:xfrm rot="8849984">
              <a:off x="4790" y="14"/>
              <a:ext cx="896" cy="669"/>
            </a:xfrm>
            <a:prstGeom prst="moon">
              <a:avLst>
                <a:gd name="adj" fmla="val 12912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43" name="AutoShape 33"/>
            <p:cNvSpPr>
              <a:spLocks noChangeArrowheads="1"/>
            </p:cNvSpPr>
            <p:nvPr/>
          </p:nvSpPr>
          <p:spPr bwMode="auto">
            <a:xfrm rot="8824515">
              <a:off x="5021" y="70"/>
              <a:ext cx="526" cy="467"/>
            </a:xfrm>
            <a:prstGeom prst="moon">
              <a:avLst>
                <a:gd name="adj" fmla="val 14759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</p:grpSp>
      <p:pic>
        <p:nvPicPr>
          <p:cNvPr id="86022" name="Picture 34" descr="newyel_1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464"/>
            <a:ext cx="2070764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3368168" y="3071810"/>
            <a:ext cx="5997909" cy="3325813"/>
            <a:chOff x="2212" y="2035"/>
            <a:chExt cx="3686" cy="1948"/>
          </a:xfrm>
        </p:grpSpPr>
        <p:sp>
          <p:nvSpPr>
            <p:cNvPr id="86026" name="Line 65"/>
            <p:cNvSpPr>
              <a:spLocks noChangeShapeType="1"/>
            </p:cNvSpPr>
            <p:nvPr/>
          </p:nvSpPr>
          <p:spPr bwMode="auto">
            <a:xfrm>
              <a:off x="3981" y="2035"/>
              <a:ext cx="0" cy="18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27" name="AutoShape 66"/>
            <p:cNvSpPr>
              <a:spLocks noChangeArrowheads="1"/>
            </p:cNvSpPr>
            <p:nvPr/>
          </p:nvSpPr>
          <p:spPr bwMode="auto">
            <a:xfrm>
              <a:off x="3075" y="301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8" name="AutoShape 67"/>
            <p:cNvSpPr>
              <a:spLocks noChangeArrowheads="1"/>
            </p:cNvSpPr>
            <p:nvPr/>
          </p:nvSpPr>
          <p:spPr bwMode="auto">
            <a:xfrm>
              <a:off x="2666" y="263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9" name="AutoShape 68"/>
            <p:cNvSpPr>
              <a:spLocks noChangeArrowheads="1"/>
            </p:cNvSpPr>
            <p:nvPr/>
          </p:nvSpPr>
          <p:spPr bwMode="auto">
            <a:xfrm>
              <a:off x="3074" y="225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30" name="Line 69"/>
            <p:cNvSpPr>
              <a:spLocks noChangeShapeType="1"/>
            </p:cNvSpPr>
            <p:nvPr/>
          </p:nvSpPr>
          <p:spPr bwMode="auto">
            <a:xfrm>
              <a:off x="3092" y="2426"/>
              <a:ext cx="210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1" name="Text Box 70"/>
            <p:cNvSpPr txBox="1">
              <a:spLocks noChangeArrowheads="1"/>
            </p:cNvSpPr>
            <p:nvPr/>
          </p:nvSpPr>
          <p:spPr bwMode="auto">
            <a:xfrm>
              <a:off x="3028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1</a:t>
              </a:r>
            </a:p>
          </p:txBody>
        </p:sp>
        <p:sp>
          <p:nvSpPr>
            <p:cNvPr id="86032" name="Text Box 71"/>
            <p:cNvSpPr txBox="1">
              <a:spLocks noChangeArrowheads="1"/>
            </p:cNvSpPr>
            <p:nvPr/>
          </p:nvSpPr>
          <p:spPr bwMode="auto">
            <a:xfrm>
              <a:off x="4525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2</a:t>
              </a:r>
            </a:p>
          </p:txBody>
        </p:sp>
        <p:sp>
          <p:nvSpPr>
            <p:cNvPr id="86033" name="Text Box 72"/>
            <p:cNvSpPr txBox="1">
              <a:spLocks noChangeArrowheads="1"/>
            </p:cNvSpPr>
            <p:nvPr/>
          </p:nvSpPr>
          <p:spPr bwMode="auto">
            <a:xfrm>
              <a:off x="5341" y="2442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4</a:t>
              </a:r>
            </a:p>
          </p:txBody>
        </p:sp>
        <p:sp>
          <p:nvSpPr>
            <p:cNvPr id="86034" name="Line 73"/>
            <p:cNvSpPr>
              <a:spLocks noChangeShapeType="1"/>
            </p:cNvSpPr>
            <p:nvPr/>
          </p:nvSpPr>
          <p:spPr bwMode="auto">
            <a:xfrm flipV="1">
              <a:off x="3618" y="2263"/>
              <a:ext cx="68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5" name="Line 74"/>
            <p:cNvSpPr>
              <a:spLocks noChangeShapeType="1"/>
            </p:cNvSpPr>
            <p:nvPr/>
          </p:nvSpPr>
          <p:spPr bwMode="auto">
            <a:xfrm>
              <a:off x="3890" y="2121"/>
              <a:ext cx="0" cy="18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36" name="Text Box 75"/>
            <p:cNvSpPr txBox="1">
              <a:spLocks noChangeArrowheads="1"/>
            </p:cNvSpPr>
            <p:nvPr/>
          </p:nvSpPr>
          <p:spPr bwMode="auto">
            <a:xfrm>
              <a:off x="4072" y="2668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Management Review</a:t>
              </a:r>
            </a:p>
          </p:txBody>
        </p:sp>
        <p:sp>
          <p:nvSpPr>
            <p:cNvPr id="86037" name="Line 76"/>
            <p:cNvSpPr>
              <a:spLocks noChangeShapeType="1"/>
            </p:cNvSpPr>
            <p:nvPr/>
          </p:nvSpPr>
          <p:spPr bwMode="auto">
            <a:xfrm flipV="1">
              <a:off x="2801" y="2478"/>
              <a:ext cx="680" cy="45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oval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8" name="Text Box 77"/>
            <p:cNvSpPr txBox="1">
              <a:spLocks noChangeArrowheads="1"/>
            </p:cNvSpPr>
            <p:nvPr/>
          </p:nvSpPr>
          <p:spPr bwMode="auto">
            <a:xfrm>
              <a:off x="2212" y="2432"/>
              <a:ext cx="611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3</a:t>
              </a:r>
            </a:p>
          </p:txBody>
        </p:sp>
        <p:sp>
          <p:nvSpPr>
            <p:cNvPr id="86039" name="Line 78"/>
            <p:cNvSpPr>
              <a:spLocks noChangeShapeType="1"/>
            </p:cNvSpPr>
            <p:nvPr/>
          </p:nvSpPr>
          <p:spPr bwMode="auto">
            <a:xfrm flipV="1">
              <a:off x="4661" y="2523"/>
              <a:ext cx="68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40" name="Text Box 79"/>
            <p:cNvSpPr txBox="1">
              <a:spLocks noChangeArrowheads="1"/>
            </p:cNvSpPr>
            <p:nvPr/>
          </p:nvSpPr>
          <p:spPr bwMode="auto">
            <a:xfrm>
              <a:off x="2759" y="30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Kepuasan</a:t>
              </a:r>
              <a:r>
                <a:rPr lang="en-US" sz="1200" b="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Pelanggan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  <p:sp>
          <p:nvSpPr>
            <p:cNvPr id="86041" name="Text Box 80"/>
            <p:cNvSpPr txBox="1">
              <a:spLocks noChangeArrowheads="1"/>
            </p:cNvSpPr>
            <p:nvPr/>
          </p:nvSpPr>
          <p:spPr bwMode="auto">
            <a:xfrm>
              <a:off x="3971" y="34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Realisasi</a:t>
              </a:r>
              <a:r>
                <a:rPr lang="en-US" sz="120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produk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</p:grpSp>
      <p:sp>
        <p:nvSpPr>
          <p:cNvPr id="30" name="Rectangle 1026"/>
          <p:cNvSpPr txBox="1">
            <a:spLocks noChangeArrowheads="1"/>
          </p:cNvSpPr>
          <p:nvPr/>
        </p:nvSpPr>
        <p:spPr bwMode="auto">
          <a:xfrm>
            <a:off x="898944" y="346060"/>
            <a:ext cx="8697526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Teknik-teknik</a:t>
            </a: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 Sampling</a:t>
            </a:r>
          </a:p>
        </p:txBody>
      </p:sp>
      <p:pic>
        <p:nvPicPr>
          <p:cNvPr id="259080" name="Picture 8" descr="https://encrypted-tbn0.gstatic.com/images?q=tbn:ANd9GcQ4X3XZFl5PZZK9U9yd_6THMYSw_-_GtCTh3_emJgYBzaW6HtTS0A"/>
          <p:cNvPicPr>
            <a:picLocks noChangeAspect="1" noChangeArrowheads="1"/>
          </p:cNvPicPr>
          <p:nvPr/>
        </p:nvPicPr>
        <p:blipFill>
          <a:blip r:embed="rId3" cstate="print"/>
          <a:srcRect l="5405" t="6087" r="5405" b="2614"/>
          <a:stretch>
            <a:fillRect/>
          </a:stretch>
        </p:blipFill>
        <p:spPr bwMode="auto">
          <a:xfrm>
            <a:off x="666720" y="3286124"/>
            <a:ext cx="2357454" cy="2143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88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58" y="44450"/>
            <a:ext cx="89154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Berlin Sans FB" pitchFamily="34" charset="0"/>
              </a:rPr>
              <a:t>Sistem Sampling Audit Improvement </a:t>
            </a: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100168" y="1950145"/>
            <a:ext cx="1462088" cy="8302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dirty="0"/>
              <a:t>Sampling </a:t>
            </a:r>
          </a:p>
          <a:p>
            <a:pPr algn="ctr"/>
            <a:r>
              <a:rPr lang="en-US" sz="2400" b="0" dirty="0" err="1"/>
              <a:t>sistem</a:t>
            </a:r>
            <a:endParaRPr lang="en-US" sz="2400" b="0" dirty="0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535393" y="1086545"/>
            <a:ext cx="2552700" cy="6778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/>
              <a:t>Sample pada area </a:t>
            </a:r>
          </a:p>
          <a:p>
            <a:pPr algn="ctr"/>
            <a:r>
              <a:rPr lang="en-US" b="0"/>
              <a:t>yang tidak </a:t>
            </a:r>
            <a:r>
              <a:rPr lang="en-US" sz="2000" b="0"/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763993" y="2742308"/>
            <a:ext cx="2181225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Sample pada area</a:t>
            </a:r>
          </a:p>
          <a:p>
            <a:pPr algn="ctr"/>
            <a:r>
              <a:rPr lang="en-US" sz="2000" b="0"/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7335868" y="1086545"/>
            <a:ext cx="1855788" cy="70802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Possibility </a:t>
            </a:r>
          </a:p>
          <a:p>
            <a:pPr algn="ctr"/>
            <a:r>
              <a:rPr lang="en-US" sz="2000" b="0"/>
              <a:t>temuan rendah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7210456" y="2310508"/>
            <a:ext cx="2109787" cy="1938337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Possibility </a:t>
            </a:r>
          </a:p>
          <a:p>
            <a:pPr algn="ctr"/>
            <a:r>
              <a:rPr lang="en-US" sz="2000" b="0"/>
              <a:t>temuan tinggi</a:t>
            </a:r>
          </a:p>
          <a:p>
            <a:pPr algn="ctr"/>
            <a:r>
              <a:rPr lang="en-US" sz="2000" b="0"/>
              <a:t>+</a:t>
            </a:r>
          </a:p>
          <a:p>
            <a:pPr algn="ctr"/>
            <a:r>
              <a:rPr lang="en-US" sz="2000" b="0"/>
              <a:t>Potensi melihat</a:t>
            </a:r>
          </a:p>
          <a:p>
            <a:pPr algn="ctr"/>
            <a:r>
              <a:rPr lang="en-US" sz="2000" b="0"/>
              <a:t>ketidak efektifan </a:t>
            </a:r>
          </a:p>
          <a:p>
            <a:pPr algn="ctr"/>
            <a:r>
              <a:rPr lang="en-US" sz="2000" b="0"/>
              <a:t>sistem</a:t>
            </a:r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6284943" y="2886770"/>
            <a:ext cx="863600" cy="503238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6356381" y="1231008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611468" y="1373883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682906" y="2756595"/>
            <a:ext cx="935037" cy="503238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163668" y="4777450"/>
            <a:ext cx="8156575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>
              <a:buFontTx/>
              <a:buChar char="-"/>
            </a:pPr>
            <a:r>
              <a:rPr lang="en-US" b="0" dirty="0" err="1"/>
              <a:t>Cek</a:t>
            </a:r>
            <a:r>
              <a:rPr lang="en-US" b="0" dirty="0"/>
              <a:t> Performa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terjadi</a:t>
            </a:r>
            <a:r>
              <a:rPr lang="en-US" b="0" dirty="0">
                <a:sym typeface="Wingdings" pitchFamily="2" charset="2"/>
              </a:rPr>
              <a:t> complain </a:t>
            </a:r>
            <a:r>
              <a:rPr lang="en-US" b="0" dirty="0" err="1">
                <a:sym typeface="Wingdings" pitchFamily="2" charset="2"/>
              </a:rPr>
              <a:t>pada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proses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produksi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area sampling</a:t>
            </a:r>
          </a:p>
          <a:p>
            <a:pPr marL="174625" indent="-174625">
              <a:buFontTx/>
              <a:buChar char="-"/>
            </a:pPr>
            <a:r>
              <a:rPr lang="en-US" b="0" dirty="0"/>
              <a:t>Audit </a:t>
            </a:r>
            <a:r>
              <a:rPr lang="en-US" b="0" dirty="0" err="1"/>
              <a:t>perawatan</a:t>
            </a:r>
            <a:r>
              <a:rPr lang="en-US" b="0" dirty="0"/>
              <a:t> </a:t>
            </a:r>
            <a:r>
              <a:rPr lang="en-US" b="0" dirty="0" err="1"/>
              <a:t>infrastruktur</a:t>
            </a:r>
            <a:r>
              <a:rPr lang="en-US" b="0" dirty="0"/>
              <a:t>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tanyakan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apa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pilihan</a:t>
            </a:r>
            <a:r>
              <a:rPr lang="en-US" b="0" dirty="0">
                <a:sym typeface="Wingdings" pitchFamily="2" charset="2"/>
              </a:rPr>
              <a:t> sampling</a:t>
            </a:r>
          </a:p>
          <a:p>
            <a:pPr marL="174625" indent="-174625">
              <a:buFontTx/>
              <a:buChar char="-"/>
            </a:pPr>
            <a:r>
              <a:rPr lang="en-US" dirty="0" err="1">
                <a:sym typeface="Wingdings" pitchFamily="2" charset="2"/>
              </a:rPr>
              <a:t>dll</a:t>
            </a:r>
            <a:endParaRPr lang="en-US" b="0" dirty="0">
              <a:sym typeface="Wingdings" pitchFamily="2" charset="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38158" cy="685800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6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6BDA4EB-8F42-408C-9C98-C23C744D05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2096" y="236385"/>
            <a:ext cx="7097683" cy="1143000"/>
          </a:xfrm>
        </p:spPr>
        <p:txBody>
          <a:bodyPr/>
          <a:lstStyle/>
          <a:p>
            <a:pPr algn="l" eaLnBrk="1" hangingPunct="1"/>
            <a:r>
              <a:rPr lang="en-US" b="1" u="sng" dirty="0" err="1"/>
              <a:t>Penjelasan</a:t>
            </a:r>
            <a:r>
              <a:rPr lang="en-US" b="1" u="sng" dirty="0"/>
              <a:t> Training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767CC1-25F5-4F89-BB75-D567AC419FAC}"/>
              </a:ext>
            </a:extLst>
          </p:cNvPr>
          <p:cNvSpPr/>
          <p:nvPr/>
        </p:nvSpPr>
        <p:spPr>
          <a:xfrm>
            <a:off x="8110538" y="193058"/>
            <a:ext cx="1393365" cy="133164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INTERNAL AUDITOR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5EE3B32-F897-4A85-8D6B-A6394CEB74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33871" y="964389"/>
            <a:ext cx="8264986" cy="4929222"/>
          </a:xfrm>
          <a:noFill/>
        </p:spPr>
        <p:txBody>
          <a:bodyPr>
            <a:normAutofit/>
          </a:bodyPr>
          <a:lstStyle/>
          <a:p>
            <a:pPr marL="1079500" indent="-360363" eaLnBrk="1" hangingPunct="1">
              <a:lnSpc>
                <a:spcPct val="90000"/>
              </a:lnSpc>
            </a:pPr>
            <a:endParaRPr lang="en-US" sz="1800" dirty="0"/>
          </a:p>
          <a:p>
            <a:pPr marL="363538" indent="-18891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Training IQA ISO 13485:2016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ini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dibuat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referensi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536575" lvl="1" indent="-173038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13485:2016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pasal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8.2.4</a:t>
            </a:r>
          </a:p>
          <a:p>
            <a:pPr marL="536575" lvl="1" indent="-173038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19011:</a:t>
            </a:r>
            <a:r>
              <a:rPr lang="en-US" sz="1800" dirty="0">
                <a:solidFill>
                  <a:srgbClr val="FF0000"/>
                </a:solidFill>
              </a:rPr>
              <a:t>2018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Guidance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untuk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Internal Audit</a:t>
            </a:r>
          </a:p>
          <a:p>
            <a:pPr marL="536575" lvl="1" indent="-173038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9000:2015 basic fundamental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perbendaharaan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kata</a:t>
            </a:r>
          </a:p>
          <a:p>
            <a:pPr marL="536575" lvl="1" indent="-173038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Tambahan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teknik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audit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performa</a:t>
            </a:r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363538" indent="-18891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Program training</a:t>
            </a:r>
          </a:p>
          <a:p>
            <a:pPr marL="536575" lvl="1" indent="-173038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Teori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536575" lvl="1" indent="-173038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Studi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kasus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536575" lvl="1" indent="-173038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dengan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nilai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kelulusan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≥ 70</a:t>
            </a:r>
          </a:p>
          <a:p>
            <a:pPr marL="363538" indent="-188913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Hasil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training</a:t>
            </a:r>
          </a:p>
          <a:p>
            <a:pPr marL="536575" lvl="1" indent="-173038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“Successful”</a:t>
            </a:r>
          </a:p>
          <a:p>
            <a:pPr marL="536575" lvl="1" indent="-173038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tidak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“Attendance”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2F2BD0D-78AA-4F60-9C27-C03055289434}"/>
              </a:ext>
            </a:extLst>
          </p:cNvPr>
          <p:cNvSpPr/>
          <p:nvPr/>
        </p:nvSpPr>
        <p:spPr>
          <a:xfrm rot="16200000">
            <a:off x="4129316" y="1081314"/>
            <a:ext cx="1647371" cy="9906001"/>
          </a:xfrm>
          <a:prstGeom prst="homePlat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8BEF8E0-2D53-4F59-8780-E795F45A88F1}"/>
              </a:ext>
            </a:extLst>
          </p:cNvPr>
          <p:cNvSpPr/>
          <p:nvPr/>
        </p:nvSpPr>
        <p:spPr>
          <a:xfrm>
            <a:off x="0" y="5210628"/>
            <a:ext cx="9906000" cy="1647372"/>
          </a:xfrm>
          <a:prstGeom prst="triangle">
            <a:avLst>
              <a:gd name="adj" fmla="val 50103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C66AB9F-F537-421B-B5B4-DE9646BD5465}"/>
              </a:ext>
            </a:extLst>
          </p:cNvPr>
          <p:cNvSpPr/>
          <p:nvPr/>
        </p:nvSpPr>
        <p:spPr>
          <a:xfrm>
            <a:off x="1814286" y="5210628"/>
            <a:ext cx="6296252" cy="1647372"/>
          </a:xfrm>
          <a:prstGeom prst="triangle">
            <a:avLst>
              <a:gd name="adj" fmla="val 501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35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9906001" cy="1697443"/>
          </a:xfrm>
          <a:solidFill>
            <a:srgbClr val="0000CC"/>
          </a:solidFill>
          <a:ln>
            <a:noFill/>
          </a:ln>
        </p:spPr>
        <p:txBody>
          <a:bodyPr anchor="ctr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Komunikasi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br>
              <a:rPr lang="en-US" b="1" u="sng" dirty="0">
                <a:solidFill>
                  <a:schemeClr val="bg1"/>
                </a:solidFill>
              </a:rPr>
            </a:br>
            <a:r>
              <a:rPr lang="en-US" b="1" u="sng" dirty="0" err="1">
                <a:solidFill>
                  <a:schemeClr val="bg1"/>
                </a:solidFill>
              </a:rPr>
              <a:t>Saat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Wawancara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80950" y="2112962"/>
            <a:ext cx="4465481" cy="4608513"/>
          </a:xfrm>
          <a:noFill/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, </a:t>
            </a:r>
            <a:r>
              <a:rPr lang="en-US" sz="2000" dirty="0" err="1"/>
              <a:t>apa</a:t>
            </a:r>
            <a:r>
              <a:rPr lang="en-US" sz="2000" dirty="0"/>
              <a:t> yang </a:t>
            </a:r>
            <a:r>
              <a:rPr lang="en-US" sz="2000" dirty="0" err="1"/>
              <a:t>sebenarnya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ketahui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dirty="0" err="1"/>
              <a:t>kata</a:t>
            </a:r>
            <a:r>
              <a:rPr lang="en-US" sz="2000" dirty="0"/>
              <a:t>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/>
              <a:t>dimengerti</a:t>
            </a:r>
            <a:r>
              <a:rPr lang="en-US" sz="2000" dirty="0"/>
              <a:t>,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istilah</a:t>
            </a:r>
            <a:r>
              <a:rPr lang="en-US" sz="2000" dirty="0"/>
              <a:t> yang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asing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perjelaskan</a:t>
            </a:r>
            <a:r>
              <a:rPr lang="en-US" sz="2000" dirty="0"/>
              <a:t> </a:t>
            </a:r>
            <a:r>
              <a:rPr lang="en-US" sz="2000" dirty="0" err="1"/>
              <a:t>artinya</a:t>
            </a:r>
            <a:r>
              <a:rPr lang="en-US" sz="2000" dirty="0"/>
              <a:t>,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menghindari</a:t>
            </a:r>
            <a:r>
              <a:rPr lang="en-US" sz="2000" dirty="0"/>
              <a:t> </a:t>
            </a:r>
            <a:r>
              <a:rPr lang="en-US" sz="2000" dirty="0" err="1"/>
              <a:t>persepsi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tubuh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nada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memperjelas</a:t>
            </a:r>
            <a:r>
              <a:rPr lang="en-US" sz="2000" dirty="0"/>
              <a:t> </a:t>
            </a:r>
            <a:r>
              <a:rPr lang="en-US" sz="2000" dirty="0" err="1"/>
              <a:t>maksud</a:t>
            </a:r>
            <a:endParaRPr lang="en-US" sz="2000" dirty="0"/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10000"/>
              </a:lnSpc>
              <a:buFont typeface="Wingdings" pitchFamily="2" charset="2"/>
              <a:buNone/>
            </a:pPr>
            <a:endParaRPr lang="en-US" sz="2000" dirty="0"/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87045" name="Rectangle 17"/>
          <p:cNvSpPr>
            <a:spLocks noChangeArrowheads="1"/>
          </p:cNvSpPr>
          <p:nvPr/>
        </p:nvSpPr>
        <p:spPr bwMode="auto">
          <a:xfrm>
            <a:off x="702898" y="5160557"/>
            <a:ext cx="864353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Pastikan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bahwa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lawan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bicara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mengerti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maksud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ingin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sampaikan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bila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mereka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tampak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bingung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dengan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apa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tanyakan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Gunakan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kontak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mata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pada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waktu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berkomunikasi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</p:txBody>
      </p:sp>
      <p:pic>
        <p:nvPicPr>
          <p:cNvPr id="21508" name="Picture 4" descr="http://www.claconnect.com/uploadedImages/Images/General/Business/Board-Room-Me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1" y="2242153"/>
            <a:ext cx="3993684" cy="291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1040"/>
          <p:cNvSpPr>
            <a:spLocks noGrp="1" noChangeArrowheads="1"/>
          </p:cNvSpPr>
          <p:nvPr>
            <p:ph type="title"/>
          </p:nvPr>
        </p:nvSpPr>
        <p:spPr>
          <a:xfrm>
            <a:off x="1452539" y="357166"/>
            <a:ext cx="8453462" cy="1271611"/>
          </a:xfrm>
          <a:noFill/>
        </p:spPr>
        <p:txBody>
          <a:bodyPr anchor="b">
            <a:normAutofit fontScale="90000"/>
          </a:bodyPr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88066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2176487"/>
            <a:ext cx="8572072" cy="4752975"/>
          </a:xfrm>
          <a:noFill/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</a:pPr>
            <a:r>
              <a:rPr lang="en-US" sz="1800" dirty="0" err="1"/>
              <a:t>Aktif</a:t>
            </a:r>
            <a:r>
              <a:rPr lang="en-US" sz="1800" dirty="0"/>
              <a:t> </a:t>
            </a:r>
            <a:r>
              <a:rPr lang="en-US" sz="1800" dirty="0" err="1"/>
              <a:t>memperhatikan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auditor </a:t>
            </a:r>
            <a:r>
              <a:rPr lang="en-US" sz="1800" dirty="0" err="1"/>
              <a:t>mendengar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  </a:t>
            </a:r>
            <a:r>
              <a:rPr lang="en-US" sz="1800" dirty="0" err="1"/>
              <a:t>mengerti</a:t>
            </a:r>
            <a:r>
              <a:rPr lang="en-US" sz="1800" dirty="0"/>
              <a:t> </a:t>
            </a:r>
            <a:r>
              <a:rPr lang="en-US" sz="1800" dirty="0" err="1"/>
              <a:t>apa</a:t>
            </a:r>
            <a:r>
              <a:rPr lang="en-US" sz="1800" dirty="0"/>
              <a:t> yang </a:t>
            </a:r>
            <a:r>
              <a:rPr lang="en-US" sz="1800" dirty="0" err="1"/>
              <a:t>dijelaskan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a.l</a:t>
            </a:r>
            <a:r>
              <a:rPr lang="en-US" sz="1800" dirty="0"/>
              <a:t>: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Paraphasing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kata-kata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Katakan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anda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begitu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Menunggu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selesai</a:t>
            </a:r>
            <a:r>
              <a:rPr lang="en-US" sz="1800" dirty="0"/>
              <a:t>  </a:t>
            </a:r>
            <a:r>
              <a:rPr lang="en-US" sz="1800" dirty="0" err="1"/>
              <a:t>berbicara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pertanyaan</a:t>
            </a:r>
            <a:r>
              <a:rPr lang="en-US" sz="1800" dirty="0"/>
              <a:t>.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Jangan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interupsi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respon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terpaksa</a:t>
            </a:r>
            <a:endParaRPr lang="en-US" sz="1800" dirty="0"/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Kesimpulan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bersama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mengkoreksi</a:t>
            </a:r>
            <a:r>
              <a:rPr lang="en-US" sz="1800" dirty="0"/>
              <a:t> </a:t>
            </a:r>
            <a:r>
              <a:rPr lang="en-US" sz="1800" dirty="0" err="1"/>
              <a:t>kesalahpengertian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81034" cy="234888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80928"/>
            <a:ext cx="2138331" cy="4077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1" name="Rectangle 17"/>
          <p:cNvSpPr>
            <a:spLocks noGrp="1" noChangeArrowheads="1"/>
          </p:cNvSpPr>
          <p:nvPr>
            <p:ph type="title"/>
          </p:nvPr>
        </p:nvSpPr>
        <p:spPr>
          <a:xfrm>
            <a:off x="2738422" y="704839"/>
            <a:ext cx="7167579" cy="1152525"/>
          </a:xfrm>
          <a:noFill/>
        </p:spPr>
        <p:txBody>
          <a:bodyPr anchor="b">
            <a:normAutofit fontScale="90000"/>
          </a:bodyPr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38422" y="2252684"/>
            <a:ext cx="6732464" cy="4248150"/>
          </a:xfrm>
          <a:noFill/>
        </p:spPr>
        <p:txBody>
          <a:bodyPr/>
          <a:lstStyle/>
          <a:p>
            <a:pPr marL="0" indent="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000" dirty="0"/>
              <a:t>Agar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terasa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diketahui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menyampaikan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, </a:t>
            </a:r>
            <a:r>
              <a:rPr lang="en-US" sz="2000" dirty="0" err="1"/>
              <a:t>a.l</a:t>
            </a:r>
            <a:r>
              <a:rPr lang="en-US" sz="2000" dirty="0"/>
              <a:t>:</a:t>
            </a:r>
          </a:p>
          <a:p>
            <a:pPr lvl="1" eaLnBrk="1" hangingPunct="1">
              <a:lnSpc>
                <a:spcPct val="50000"/>
              </a:lnSpc>
              <a:buFont typeface="Wingdings" pitchFamily="2" charset="2"/>
              <a:buNone/>
            </a:pPr>
            <a:endParaRPr lang="en-US" sz="2000" dirty="0"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Open question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Probing question</a:t>
            </a:r>
            <a:r>
              <a:rPr lang="en-US" sz="2000" b="1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bersifat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penting</a:t>
            </a:r>
            <a:r>
              <a:rPr lang="en-US" sz="20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Closed question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meminta</a:t>
            </a:r>
            <a:r>
              <a:rPr lang="en-US" sz="2000" dirty="0"/>
              <a:t> </a:t>
            </a:r>
            <a:r>
              <a:rPr lang="en-US" sz="2000" dirty="0" err="1"/>
              <a:t>kepastian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>
                <a:latin typeface="Bookman Old Style" pitchFamily="18" charset="0"/>
              </a:rPr>
              <a:t>.</a:t>
            </a:r>
          </a:p>
        </p:txBody>
      </p:sp>
      <p:pic>
        <p:nvPicPr>
          <p:cNvPr id="256002" name="Picture 2" descr="http://terinewman.com/wp-content/uploads/2013/11/accountants-1024x821.jpg"/>
          <p:cNvPicPr>
            <a:picLocks noChangeAspect="1" noChangeArrowheads="1"/>
          </p:cNvPicPr>
          <p:nvPr/>
        </p:nvPicPr>
        <p:blipFill>
          <a:blip r:embed="rId2" cstate="print"/>
          <a:srcRect l="23997" r="13681"/>
          <a:stretch>
            <a:fillRect/>
          </a:stretch>
        </p:blipFill>
        <p:spPr bwMode="auto">
          <a:xfrm>
            <a:off x="0" y="0"/>
            <a:ext cx="2138331" cy="2752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394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72206"/>
            <a:ext cx="9906000" cy="78579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chemeClr val="accent3">
              <a:lumMod val="50000"/>
            </a:schemeClr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Jenis-jenis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pertanyaan</a:t>
            </a:r>
            <a:endParaRPr lang="en-US" b="1" u="sng" dirty="0">
              <a:solidFill>
                <a:schemeClr val="bg1"/>
              </a:solidFill>
            </a:endParaRPr>
          </a:p>
        </p:txBody>
      </p:sp>
      <p:graphicFrame>
        <p:nvGraphicFramePr>
          <p:cNvPr id="5122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154113" y="1428750"/>
          <a:ext cx="7585075" cy="493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13255" imgH="5866273" progId="Word.Document.8">
                  <p:embed/>
                </p:oleObj>
              </mc:Choice>
              <mc:Fallback>
                <p:oleObj name="Document" r:id="rId2" imgW="9013255" imgH="5866273" progId="Word.Document.8">
                  <p:embed/>
                  <p:pic>
                    <p:nvPicPr>
                      <p:cNvPr id="5122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1428750"/>
                        <a:ext cx="7585075" cy="493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187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20952" y="0"/>
            <a:ext cx="5385048" cy="2276872"/>
          </a:xfrm>
          <a:prstGeom prst="rect">
            <a:avLst/>
          </a:prstGeom>
          <a:gradFill>
            <a:gsLst>
              <a:gs pos="0">
                <a:srgbClr val="FFFFFF"/>
              </a:gs>
              <a:gs pos="22000">
                <a:srgbClr val="F9F9F9"/>
              </a:gs>
              <a:gs pos="58000">
                <a:srgbClr val="EEEEEF"/>
              </a:gs>
              <a:gs pos="100000">
                <a:srgbClr val="EDEDE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4528" y="2530661"/>
            <a:ext cx="8706172" cy="3571900"/>
          </a:xfrm>
        </p:spPr>
        <p:txBody>
          <a:bodyPr/>
          <a:lstStyle/>
          <a:p>
            <a:pPr marL="0" indent="0" defTabSz="873125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Berikut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beberapa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teknik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observasi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yang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efektif</a:t>
            </a: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dibuktikan</a:t>
            </a:r>
            <a:r>
              <a:rPr lang="en-US" sz="2000" dirty="0"/>
              <a:t> </a:t>
            </a:r>
            <a:r>
              <a:rPr lang="en-US" sz="2000" dirty="0" err="1"/>
              <a:t>penerapannya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u="sng" dirty="0" err="1"/>
              <a:t>Pimpin</a:t>
            </a:r>
            <a:r>
              <a:rPr lang="en-US" sz="2000" u="sng" dirty="0"/>
              <a:t> </a:t>
            </a:r>
            <a:r>
              <a:rPr lang="en-US" sz="2000" u="sng" dirty="0" err="1"/>
              <a:t>proses</a:t>
            </a:r>
            <a:r>
              <a:rPr lang="en-US" sz="2000" u="sng" dirty="0"/>
              <a:t> </a:t>
            </a:r>
            <a:r>
              <a:rPr lang="en-US" sz="2000" u="sng" dirty="0" err="1"/>
              <a:t>observasi</a:t>
            </a:r>
            <a:r>
              <a:rPr lang="en-US" sz="2000" dirty="0"/>
              <a:t>, </a:t>
            </a:r>
            <a:r>
              <a:rPr lang="en-US" sz="2000" dirty="0" err="1"/>
              <a:t>jangan</a:t>
            </a:r>
            <a:r>
              <a:rPr lang="en-US" sz="2000" dirty="0"/>
              <a:t> </a:t>
            </a:r>
            <a:r>
              <a:rPr lang="en-US" sz="2000" dirty="0" err="1"/>
              <a:t>terbawa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arahan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Hindari</a:t>
            </a:r>
            <a:r>
              <a:rPr lang="en-US" sz="2000" dirty="0"/>
              <a:t> </a:t>
            </a:r>
            <a:r>
              <a:rPr lang="en-US" sz="2000" dirty="0" err="1"/>
              <a:t>interupsi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, </a:t>
            </a:r>
            <a:r>
              <a:rPr lang="en-US" sz="2000" dirty="0" err="1"/>
              <a:t>minta</a:t>
            </a:r>
            <a:r>
              <a:rPr lang="en-US" sz="2000" dirty="0"/>
              <a:t> </a:t>
            </a:r>
            <a:r>
              <a:rPr lang="en-US" sz="2000" dirty="0" err="1"/>
              <a:t>izin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keterangan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pelaksana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Perhatikan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seksama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Catat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jenis</a:t>
            </a:r>
            <a:r>
              <a:rPr lang="en-US" sz="2000" dirty="0"/>
              <a:t>, </a:t>
            </a:r>
            <a:r>
              <a:rPr lang="en-US" sz="2000" dirty="0" err="1"/>
              <a:t>lokasi</a:t>
            </a:r>
            <a:r>
              <a:rPr lang="en-US" sz="2000" dirty="0"/>
              <a:t>, </a:t>
            </a:r>
            <a:r>
              <a:rPr lang="en-US" sz="2000" dirty="0" err="1"/>
              <a:t>tanggal</a:t>
            </a:r>
            <a:r>
              <a:rPr lang="en-US" sz="2000" dirty="0"/>
              <a:t>)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dokumentasinya</a:t>
            </a:r>
            <a:endParaRPr lang="en-US" sz="2000" dirty="0"/>
          </a:p>
        </p:txBody>
      </p:sp>
      <p:pic>
        <p:nvPicPr>
          <p:cNvPr id="22532" name="Picture 4" descr="https://www.concur.co.uk/sites/all/themes/Concur6/images/2012-layout/uk/hero-images/audit-expen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15330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15445" y="1306450"/>
            <a:ext cx="32260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5400" dirty="0">
                <a:latin typeface="Impact" panose="020B0806030902050204" pitchFamily="34" charset="0"/>
              </a:rPr>
              <a:t>OBSERVASI</a:t>
            </a:r>
            <a:endParaRPr lang="en-GB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0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564904"/>
            <a:ext cx="8762634" cy="40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Tentukan</a:t>
            </a:r>
            <a:r>
              <a:rPr lang="en-US" sz="1600" b="0" dirty="0">
                <a:latin typeface="+mn-lt"/>
              </a:rPr>
              <a:t> item yang </a:t>
            </a:r>
            <a:r>
              <a:rPr lang="en-US" sz="1600" b="0" dirty="0" err="1">
                <a:latin typeface="+mn-lt"/>
              </a:rPr>
              <a:t>perlu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diperiksa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Jangan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puas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hanya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ditunjukkan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keberadaan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kelengkapan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isinya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dengan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cara</a:t>
            </a:r>
            <a:r>
              <a:rPr lang="en-US" sz="1600" b="0" dirty="0">
                <a:latin typeface="+mn-lt"/>
              </a:rPr>
              <a:t> sampling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i="1" u="sng" dirty="0">
                <a:latin typeface="+mn-lt"/>
              </a:rPr>
              <a:t>Nit Picking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mencari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hal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sepele</a:t>
            </a:r>
            <a:r>
              <a:rPr lang="en-US" sz="1600" b="0" dirty="0">
                <a:latin typeface="+mn-lt"/>
              </a:rPr>
              <a:t>)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Seharusnya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konsistensi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dalam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pengunaan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jangan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menggunakan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campur</a:t>
            </a:r>
            <a:r>
              <a:rPr lang="en-US" sz="1600" b="0" dirty="0">
                <a:latin typeface="+mn-lt"/>
              </a:rPr>
              <a:t> Indonesia-</a:t>
            </a:r>
            <a:r>
              <a:rPr lang="en-US" sz="1600" b="0" dirty="0" err="1">
                <a:latin typeface="+mn-lt"/>
              </a:rPr>
              <a:t>Inggris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misalnya</a:t>
            </a:r>
            <a:r>
              <a:rPr lang="en-US" sz="1600" b="0" dirty="0">
                <a:latin typeface="+mn-lt"/>
              </a:rPr>
              <a:t> auditor </a:t>
            </a:r>
            <a:r>
              <a:rPr lang="en-US" sz="1600" b="0" dirty="0" err="1">
                <a:latin typeface="+mn-lt"/>
              </a:rPr>
              <a:t>dirubah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saja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kebahasa</a:t>
            </a:r>
            <a:r>
              <a:rPr lang="en-US" sz="1600" b="0" dirty="0">
                <a:latin typeface="+mn-lt"/>
              </a:rPr>
              <a:t> Indonesia </a:t>
            </a:r>
            <a:r>
              <a:rPr lang="en-US" sz="1600" b="0" dirty="0" err="1">
                <a:latin typeface="+mn-lt"/>
              </a:rPr>
              <a:t>menjadi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berdebat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auditee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tentang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suatu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untuk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menghindarinya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i="1" dirty="0">
                <a:latin typeface="+mn-lt"/>
              </a:rPr>
              <a:t>sample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berikutnya</a:t>
            </a:r>
            <a:r>
              <a:rPr lang="en-US" sz="1600" b="0" dirty="0">
                <a:latin typeface="+mn-lt"/>
              </a:rPr>
              <a:t>,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bukti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menurut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auditee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itu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masalah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terselip</a:t>
            </a:r>
            <a:r>
              <a:rPr lang="en-US" sz="1600" b="0" dirty="0">
                <a:latin typeface="+mn-lt"/>
              </a:rPr>
              <a:t>/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apakah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atau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pemeriksaaan</a:t>
            </a:r>
            <a:r>
              <a:rPr lang="en-US" sz="1600" b="0" dirty="0">
                <a:latin typeface="+mn-lt"/>
              </a:rPr>
              <a:t> ?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Catat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dokumentasi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nama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nomor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tanggal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lokasi</a:t>
            </a:r>
            <a:r>
              <a:rPr lang="en-US" sz="1600" b="0" dirty="0">
                <a:latin typeface="+mn-lt"/>
              </a:rPr>
              <a:t>) </a:t>
            </a:r>
            <a:r>
              <a:rPr lang="en-US" sz="1600" b="0" dirty="0" err="1">
                <a:latin typeface="+mn-lt"/>
              </a:rPr>
              <a:t>secara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lengkap</a:t>
            </a:r>
            <a:endParaRPr lang="en-US" sz="1600" b="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67140" y="285728"/>
            <a:ext cx="8915082" cy="1143000"/>
          </a:xfrm>
          <a:noFill/>
        </p:spPr>
        <p:txBody>
          <a:bodyPr anchor="b"/>
          <a:lstStyle/>
          <a:p>
            <a:pPr algn="l" eaLnBrk="1" hangingPunct="1"/>
            <a:r>
              <a:rPr lang="en-US" sz="3600" b="1" dirty="0"/>
              <a:t>Hal-</a:t>
            </a:r>
            <a:r>
              <a:rPr lang="en-US" sz="3600" b="1" dirty="0" err="1"/>
              <a:t>hal</a:t>
            </a:r>
            <a:r>
              <a:rPr lang="en-US" sz="3600" b="1" dirty="0"/>
              <a:t> yang </a:t>
            </a:r>
            <a:r>
              <a:rPr lang="en-US" sz="3600" b="1" dirty="0" err="1"/>
              <a:t>seharusnya</a:t>
            </a:r>
            <a:r>
              <a:rPr lang="en-US" sz="3600" b="1" dirty="0"/>
              <a:t> </a:t>
            </a:r>
            <a:r>
              <a:rPr lang="en-US" sz="3600" b="1" dirty="0" err="1"/>
              <a:t>dihindari</a:t>
            </a:r>
            <a:r>
              <a:rPr lang="en-US" sz="3600" b="1" dirty="0"/>
              <a:t> </a:t>
            </a:r>
            <a:br>
              <a:rPr lang="en-US" sz="3600" b="1" dirty="0"/>
            </a:br>
            <a:r>
              <a:rPr lang="en-US" sz="3600" b="1" dirty="0" err="1"/>
              <a:t>selama</a:t>
            </a:r>
            <a:r>
              <a:rPr lang="en-US" sz="3600" b="1" dirty="0"/>
              <a:t> </a:t>
            </a:r>
            <a:r>
              <a:rPr lang="en-US" sz="3600" b="1" dirty="0" err="1"/>
              <a:t>pelaksanaan</a:t>
            </a:r>
            <a:r>
              <a:rPr lang="en-US" sz="3600" b="1" dirty="0"/>
              <a:t> audit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1903433"/>
            <a:ext cx="8501122" cy="4525963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Memberi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pertanyaan</a:t>
            </a:r>
            <a:r>
              <a:rPr lang="en-US" sz="2100" b="1" dirty="0">
                <a:solidFill>
                  <a:srgbClr val="0033CC"/>
                </a:solidFill>
              </a:rPr>
              <a:t> yang </a:t>
            </a:r>
            <a:r>
              <a:rPr lang="en-US" sz="2100" b="1" dirty="0" err="1">
                <a:solidFill>
                  <a:srgbClr val="0033CC"/>
                </a:solidFill>
              </a:rPr>
              <a:t>mengandung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beban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memojokan</a:t>
            </a:r>
            <a:r>
              <a:rPr lang="en-US" sz="2100" b="1" dirty="0">
                <a:solidFill>
                  <a:srgbClr val="0033CC"/>
                </a:solidFill>
              </a:rPr>
              <a:t> (</a:t>
            </a:r>
            <a:r>
              <a:rPr lang="en-US" sz="2100" b="1" i="1" dirty="0">
                <a:solidFill>
                  <a:srgbClr val="0033CC"/>
                </a:solidFill>
              </a:rPr>
              <a:t>loaded and leading question</a:t>
            </a:r>
            <a:r>
              <a:rPr lang="en-US" sz="2100" b="1" dirty="0">
                <a:solidFill>
                  <a:srgbClr val="0033CC"/>
                </a:solidFill>
              </a:rPr>
              <a:t>). </a:t>
            </a:r>
            <a:r>
              <a:rPr lang="en-US" sz="2100" b="1" dirty="0" err="1">
                <a:solidFill>
                  <a:srgbClr val="0033CC"/>
                </a:solidFill>
              </a:rPr>
              <a:t>Contohnya</a:t>
            </a:r>
            <a:r>
              <a:rPr lang="en-US" sz="2100" b="1" dirty="0">
                <a:solidFill>
                  <a:srgbClr val="0033CC"/>
                </a:solidFill>
              </a:rPr>
              <a:t>: </a:t>
            </a:r>
            <a:r>
              <a:rPr lang="en-US" sz="2100" b="1" dirty="0" err="1">
                <a:solidFill>
                  <a:srgbClr val="0033CC"/>
                </a:solidFill>
              </a:rPr>
              <a:t>mengapa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anda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mengunakan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sistem</a:t>
            </a:r>
            <a:r>
              <a:rPr lang="en-US" sz="2100" b="1" dirty="0">
                <a:solidFill>
                  <a:srgbClr val="0033CC"/>
                </a:solidFill>
              </a:rPr>
              <a:t> filing yang </a:t>
            </a:r>
            <a:r>
              <a:rPr lang="en-US" sz="2100" b="1" dirty="0" err="1">
                <a:solidFill>
                  <a:srgbClr val="0033CC"/>
                </a:solidFill>
              </a:rPr>
              <a:t>sudah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jelas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efektif</a:t>
            </a:r>
            <a:r>
              <a:rPr lang="en-US" sz="2100" b="1" dirty="0">
                <a:solidFill>
                  <a:srgbClr val="0033CC"/>
                </a:solidFill>
              </a:rPr>
              <a:t> ? </a:t>
            </a:r>
            <a:r>
              <a:rPr lang="en-US" sz="2100" b="1" dirty="0" err="1">
                <a:solidFill>
                  <a:srgbClr val="0033CC"/>
                </a:solidFill>
              </a:rPr>
              <a:t>Atau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Anda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sengaja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mentransfer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jumlah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klaim</a:t>
            </a:r>
            <a:r>
              <a:rPr lang="en-US" sz="2100" b="1" dirty="0">
                <a:solidFill>
                  <a:srgbClr val="0033CC"/>
                </a:solidFill>
              </a:rPr>
              <a:t> yang </a:t>
            </a:r>
            <a:r>
              <a:rPr lang="en-US" sz="2100" b="1" dirty="0" err="1">
                <a:solidFill>
                  <a:srgbClr val="0033CC"/>
                </a:solidFill>
              </a:rPr>
              <a:t>salah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kan</a:t>
            </a:r>
            <a:r>
              <a:rPr lang="en-US" sz="2100" b="1" dirty="0">
                <a:solidFill>
                  <a:srgbClr val="0033CC"/>
                </a:solidFill>
              </a:rPr>
              <a:t>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1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Berdebat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auditee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tentang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suatu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i="1" dirty="0">
                <a:solidFill>
                  <a:srgbClr val="0033CC"/>
                </a:solidFill>
              </a:rPr>
              <a:t>Nonconformity</a:t>
            </a:r>
            <a:r>
              <a:rPr lang="en-US" sz="2100" b="1" dirty="0">
                <a:solidFill>
                  <a:srgbClr val="0033CC"/>
                </a:solidFill>
              </a:rPr>
              <a:t>, </a:t>
            </a:r>
            <a:r>
              <a:rPr lang="en-US" sz="2100" b="1" dirty="0" err="1">
                <a:solidFill>
                  <a:srgbClr val="0033CC"/>
                </a:solidFill>
              </a:rPr>
              <a:t>untuk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menghindarinya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minta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auditee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memilih</a:t>
            </a:r>
            <a:r>
              <a:rPr lang="en-US" sz="2100" b="1" dirty="0">
                <a:solidFill>
                  <a:srgbClr val="0033CC"/>
                </a:solidFill>
              </a:rPr>
              <a:t> sample </a:t>
            </a:r>
            <a:r>
              <a:rPr lang="en-US" sz="2100" b="1" dirty="0" err="1">
                <a:solidFill>
                  <a:srgbClr val="0033CC"/>
                </a:solidFill>
              </a:rPr>
              <a:t>berikutnya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untuk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diperiksa</a:t>
            </a:r>
            <a:r>
              <a:rPr lang="en-US" sz="2100" b="1" dirty="0">
                <a:solidFill>
                  <a:srgbClr val="0033CC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1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Merasa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lebih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tahu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dibandingkan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auditee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mengenai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hal</a:t>
            </a:r>
            <a:r>
              <a:rPr lang="en-US" sz="2100" b="1" dirty="0">
                <a:solidFill>
                  <a:srgbClr val="0033CC"/>
                </a:solidFill>
              </a:rPr>
              <a:t> yang </a:t>
            </a:r>
            <a:r>
              <a:rPr lang="en-US" sz="2100" b="1" dirty="0" err="1">
                <a:solidFill>
                  <a:srgbClr val="0033CC"/>
                </a:solidFill>
              </a:rPr>
              <a:t>diaudit</a:t>
            </a:r>
            <a:r>
              <a:rPr lang="en-US" sz="2100" b="1" dirty="0">
                <a:solidFill>
                  <a:srgbClr val="0033CC"/>
                </a:solidFill>
              </a:rPr>
              <a:t>, </a:t>
            </a:r>
            <a:r>
              <a:rPr lang="en-US" sz="2100" b="1" dirty="0" err="1">
                <a:solidFill>
                  <a:srgbClr val="0033CC"/>
                </a:solidFill>
              </a:rPr>
              <a:t>disarankan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lebih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banyak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menjadi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pendengar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daripada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pembicara</a:t>
            </a:r>
            <a:r>
              <a:rPr lang="en-US" sz="2100" b="1" dirty="0">
                <a:solidFill>
                  <a:srgbClr val="0033CC"/>
                </a:solidFill>
              </a:rPr>
              <a:t>. </a:t>
            </a:r>
            <a:r>
              <a:rPr lang="en-US" sz="2100" b="1" dirty="0" err="1">
                <a:solidFill>
                  <a:srgbClr val="0033CC"/>
                </a:solidFill>
              </a:rPr>
              <a:t>Misalnya</a:t>
            </a:r>
            <a:r>
              <a:rPr lang="en-US" sz="2100" b="1" dirty="0">
                <a:solidFill>
                  <a:srgbClr val="0033CC"/>
                </a:solidFill>
              </a:rPr>
              <a:t>, </a:t>
            </a:r>
            <a:r>
              <a:rPr lang="en-US" sz="2100" b="1" dirty="0" err="1">
                <a:solidFill>
                  <a:srgbClr val="0033CC"/>
                </a:solidFill>
              </a:rPr>
              <a:t>seharusnya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proses</a:t>
            </a:r>
            <a:r>
              <a:rPr lang="en-US" sz="2100" b="1" dirty="0">
                <a:solidFill>
                  <a:srgbClr val="0033CC"/>
                </a:solidFill>
              </a:rPr>
              <a:t> plating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seperti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ini</a:t>
            </a:r>
            <a:r>
              <a:rPr lang="en-US" sz="2100" b="1" dirty="0">
                <a:solidFill>
                  <a:srgbClr val="0033CC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595282" cy="235743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092" y="1525893"/>
            <a:ext cx="6357982" cy="457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2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3417083" y="1700234"/>
            <a:ext cx="6040816" cy="980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en-US" sz="2000" b="1" dirty="0" err="1">
                <a:solidFill>
                  <a:srgbClr val="0033CC"/>
                </a:solidFill>
              </a:rPr>
              <a:t>Kesesuaian</a:t>
            </a:r>
            <a:r>
              <a:rPr lang="en-US" sz="2000" b="1" dirty="0">
                <a:solidFill>
                  <a:srgbClr val="0033CC"/>
                </a:solidFill>
              </a:rPr>
              <a:t> (</a:t>
            </a:r>
            <a:r>
              <a:rPr lang="en-US" sz="2000" b="1" i="1" dirty="0">
                <a:solidFill>
                  <a:srgbClr val="0033CC"/>
                </a:solidFill>
              </a:rPr>
              <a:t>Conformity</a:t>
            </a:r>
            <a:r>
              <a:rPr lang="en-US" sz="2000" b="1" dirty="0">
                <a:solidFill>
                  <a:srgbClr val="0033CC"/>
                </a:solidFill>
              </a:rPr>
              <a:t>)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dirty="0">
                <a:solidFill>
                  <a:srgbClr val="0033CC"/>
                </a:solidFill>
              </a:rPr>
              <a:t>    </a:t>
            </a:r>
            <a:r>
              <a:rPr lang="en-US" dirty="0" err="1">
                <a:solidFill>
                  <a:srgbClr val="0033CC"/>
                </a:solidFill>
              </a:rPr>
              <a:t>Kondisi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dipenuhinya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kriteria</a:t>
            </a:r>
            <a:r>
              <a:rPr lang="en-US" dirty="0">
                <a:solidFill>
                  <a:srgbClr val="0033CC"/>
                </a:solidFill>
              </a:rPr>
              <a:t> audit </a:t>
            </a:r>
            <a:r>
              <a:rPr lang="en-US" dirty="0" err="1">
                <a:solidFill>
                  <a:srgbClr val="0033CC"/>
                </a:solidFill>
              </a:rPr>
              <a:t>pada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suatu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proses</a:t>
            </a:r>
            <a:endParaRPr lang="en-US" dirty="0">
              <a:solidFill>
                <a:srgbClr val="0033CC"/>
              </a:solidFill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sz="2000" b="1" dirty="0">
              <a:solidFill>
                <a:srgbClr val="0033CC"/>
              </a:solidFill>
            </a:endParaRP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523844" y="357166"/>
            <a:ext cx="400052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0" hangingPunct="0"/>
            <a:r>
              <a:rPr kumimoji="1" lang="en-US" sz="3200" b="1" dirty="0">
                <a:latin typeface="Verdana" pitchFamily="34" charset="0"/>
              </a:rPr>
              <a:t>HASIL  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666720" cy="2285992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8092" y="1214422"/>
            <a:ext cx="6357982" cy="457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http://www.thehindubusinessline.com/multimedia/dynamic/01101/bl04acclead_JPG_1101840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899" y="0"/>
            <a:ext cx="1897439" cy="19519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A797D7-2ADB-4BA5-A212-EA20D291F06F}"/>
              </a:ext>
            </a:extLst>
          </p:cNvPr>
          <p:cNvSpPr/>
          <p:nvPr/>
        </p:nvSpPr>
        <p:spPr>
          <a:xfrm>
            <a:off x="1094790" y="1766674"/>
            <a:ext cx="2156346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CONFORMITY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3B75-B12B-4B27-B120-A641A023A51D}"/>
              </a:ext>
            </a:extLst>
          </p:cNvPr>
          <p:cNvSpPr/>
          <p:nvPr/>
        </p:nvSpPr>
        <p:spPr>
          <a:xfrm>
            <a:off x="1094062" y="3252287"/>
            <a:ext cx="2156346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CONFORMITY (NC)</a:t>
            </a:r>
            <a:endParaRPr lang="en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4A92D8-2995-4DFE-AF01-DDB0FE235285}"/>
              </a:ext>
            </a:extLst>
          </p:cNvPr>
          <p:cNvSpPr/>
          <p:nvPr/>
        </p:nvSpPr>
        <p:spPr>
          <a:xfrm>
            <a:off x="1094062" y="5101137"/>
            <a:ext cx="2156346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IMPROVEMENT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OPPORTUNITY (OFI)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D19825-6672-440C-AA7B-8D0AC24D3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083" y="2984687"/>
            <a:ext cx="6040816" cy="171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en-US" sz="2000" b="1" dirty="0" err="1">
                <a:solidFill>
                  <a:srgbClr val="0033CC"/>
                </a:solidFill>
              </a:rPr>
              <a:t>Ketidaksesuaian</a:t>
            </a:r>
            <a:r>
              <a:rPr lang="en-US" sz="2000" b="1" dirty="0">
                <a:solidFill>
                  <a:srgbClr val="0033CC"/>
                </a:solidFill>
              </a:rPr>
              <a:t> (</a:t>
            </a:r>
            <a:r>
              <a:rPr lang="en-US" sz="2000" b="1" i="1" dirty="0">
                <a:solidFill>
                  <a:srgbClr val="0033CC"/>
                </a:solidFill>
              </a:rPr>
              <a:t>Nonconformity</a:t>
            </a:r>
            <a:r>
              <a:rPr lang="en-US" sz="2000" b="1" dirty="0">
                <a:solidFill>
                  <a:srgbClr val="0033CC"/>
                </a:solidFill>
              </a:rPr>
              <a:t>)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dirty="0">
                <a:solidFill>
                  <a:srgbClr val="0033CC"/>
                </a:solidFill>
              </a:rPr>
              <a:t>    </a:t>
            </a:r>
            <a:r>
              <a:rPr lang="en-US" dirty="0" err="1">
                <a:solidFill>
                  <a:srgbClr val="0033CC"/>
                </a:solidFill>
              </a:rPr>
              <a:t>Kondisi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tidak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dipenuhinya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kriteria</a:t>
            </a:r>
            <a:r>
              <a:rPr lang="en-US" dirty="0">
                <a:solidFill>
                  <a:srgbClr val="0033CC"/>
                </a:solidFill>
              </a:rPr>
              <a:t> audit </a:t>
            </a:r>
            <a:r>
              <a:rPr lang="en-US" dirty="0" err="1">
                <a:solidFill>
                  <a:srgbClr val="0033CC"/>
                </a:solidFill>
              </a:rPr>
              <a:t>pada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suatu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proses</a:t>
            </a:r>
            <a:endParaRPr lang="en-US" dirty="0">
              <a:solidFill>
                <a:srgbClr val="0033CC"/>
              </a:solidFill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sz="2000" b="1" dirty="0">
                <a:solidFill>
                  <a:srgbClr val="0033CC"/>
                </a:solidFill>
              </a:rPr>
              <a:t>    </a:t>
            </a:r>
            <a:r>
              <a:rPr lang="en-US" sz="2000" b="1" dirty="0" err="1">
                <a:solidFill>
                  <a:srgbClr val="0033CC"/>
                </a:solidFill>
              </a:rPr>
              <a:t>Beberapa</a:t>
            </a:r>
            <a:r>
              <a:rPr lang="en-US" sz="2000" b="1" dirty="0">
                <a:solidFill>
                  <a:srgbClr val="0033CC"/>
                </a:solidFill>
              </a:rPr>
              <a:t> </a:t>
            </a:r>
            <a:r>
              <a:rPr lang="en-US" sz="2000" b="1" dirty="0" err="1">
                <a:solidFill>
                  <a:srgbClr val="0033CC"/>
                </a:solidFill>
              </a:rPr>
              <a:t>membaginya</a:t>
            </a:r>
            <a:r>
              <a:rPr lang="en-US" sz="2000" b="1" dirty="0">
                <a:solidFill>
                  <a:srgbClr val="0033CC"/>
                </a:solidFill>
              </a:rPr>
              <a:t> </a:t>
            </a:r>
            <a:r>
              <a:rPr lang="en-US" sz="2000" b="1" dirty="0" err="1">
                <a:solidFill>
                  <a:srgbClr val="0033CC"/>
                </a:solidFill>
              </a:rPr>
              <a:t>menjadi</a:t>
            </a:r>
            <a:r>
              <a:rPr lang="en-US" sz="2000" b="1" dirty="0">
                <a:solidFill>
                  <a:srgbClr val="0033CC"/>
                </a:solidFill>
              </a:rPr>
              <a:t> 2 (</a:t>
            </a:r>
            <a:r>
              <a:rPr lang="en-US" sz="2000" b="1" dirty="0" err="1">
                <a:solidFill>
                  <a:srgbClr val="0033CC"/>
                </a:solidFill>
              </a:rPr>
              <a:t>dua</a:t>
            </a:r>
            <a:r>
              <a:rPr lang="en-US" sz="2000" b="1" dirty="0">
                <a:solidFill>
                  <a:srgbClr val="0033CC"/>
                </a:solidFill>
              </a:rPr>
              <a:t>) </a:t>
            </a:r>
            <a:r>
              <a:rPr lang="en-US" sz="2000" b="1" dirty="0" err="1">
                <a:solidFill>
                  <a:srgbClr val="0033CC"/>
                </a:solidFill>
              </a:rPr>
              <a:t>jenis</a:t>
            </a:r>
            <a:r>
              <a:rPr lang="en-US" sz="2000" b="1" dirty="0">
                <a:solidFill>
                  <a:srgbClr val="0033CC"/>
                </a:solidFill>
              </a:rPr>
              <a:t> :</a:t>
            </a:r>
          </a:p>
          <a:p>
            <a:pPr marL="742950" lvl="1" indent="-285750">
              <a:lnSpc>
                <a:spcPct val="110000"/>
              </a:lnSpc>
              <a:buClr>
                <a:schemeClr val="accent1"/>
              </a:buClr>
              <a:buFont typeface="Wingdings 2" pitchFamily="18" charset="2"/>
              <a:buChar char="ð"/>
            </a:pPr>
            <a:r>
              <a:rPr lang="en-US" sz="2000" b="1" i="1" dirty="0">
                <a:solidFill>
                  <a:srgbClr val="0033CC"/>
                </a:solidFill>
              </a:rPr>
              <a:t>Major Nonconformity</a:t>
            </a:r>
          </a:p>
          <a:p>
            <a:pPr marL="742950" lvl="1" indent="-285750">
              <a:lnSpc>
                <a:spcPct val="110000"/>
              </a:lnSpc>
              <a:buClr>
                <a:schemeClr val="accent1"/>
              </a:buClr>
              <a:buFont typeface="Wingdings 2" pitchFamily="18" charset="2"/>
              <a:buChar char="ð"/>
            </a:pPr>
            <a:r>
              <a:rPr lang="en-US" sz="2000" b="1" i="1" dirty="0">
                <a:solidFill>
                  <a:srgbClr val="0033CC"/>
                </a:solidFill>
              </a:rPr>
              <a:t>Minor Nonconformity</a:t>
            </a:r>
            <a:endParaRPr lang="en-US" sz="2000" b="1" dirty="0">
              <a:solidFill>
                <a:srgbClr val="0033CC"/>
              </a:solidFill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sz="2000" b="1" dirty="0">
              <a:solidFill>
                <a:srgbClr val="0033CC"/>
              </a:solidFill>
            </a:endParaRP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AFDAB2C0-B8A7-43AF-B693-B4DC31367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083" y="4945139"/>
            <a:ext cx="6040816" cy="191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en-US" sz="2000" b="1" dirty="0" err="1">
                <a:solidFill>
                  <a:srgbClr val="0033CC"/>
                </a:solidFill>
              </a:rPr>
              <a:t>Peluang</a:t>
            </a:r>
            <a:r>
              <a:rPr lang="en-US" sz="2000" b="1" dirty="0">
                <a:solidFill>
                  <a:srgbClr val="0033CC"/>
                </a:solidFill>
              </a:rPr>
              <a:t> </a:t>
            </a:r>
            <a:r>
              <a:rPr lang="en-US" sz="2000" b="1" dirty="0" err="1">
                <a:solidFill>
                  <a:srgbClr val="0033CC"/>
                </a:solidFill>
              </a:rPr>
              <a:t>Peningkatan</a:t>
            </a:r>
            <a:r>
              <a:rPr lang="en-US" sz="2000" b="1" dirty="0">
                <a:solidFill>
                  <a:srgbClr val="0033CC"/>
                </a:solidFill>
              </a:rPr>
              <a:t> (</a:t>
            </a:r>
            <a:r>
              <a:rPr lang="en-US" sz="2000" b="1" i="1" dirty="0">
                <a:solidFill>
                  <a:srgbClr val="0033CC"/>
                </a:solidFill>
              </a:rPr>
              <a:t>Improvement Opportunity</a:t>
            </a:r>
            <a:r>
              <a:rPr lang="en-US" sz="2000" b="1" dirty="0">
                <a:solidFill>
                  <a:srgbClr val="0033CC"/>
                </a:solidFill>
              </a:rPr>
              <a:t>) </a:t>
            </a:r>
            <a:r>
              <a:rPr lang="en-US" dirty="0" err="1">
                <a:solidFill>
                  <a:srgbClr val="0033CC"/>
                </a:solidFill>
              </a:rPr>
              <a:t>Kondisi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dipenuhinya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kriteria</a:t>
            </a:r>
            <a:r>
              <a:rPr lang="en-US" dirty="0">
                <a:solidFill>
                  <a:srgbClr val="0033CC"/>
                </a:solidFill>
              </a:rPr>
              <a:t> audit pada </a:t>
            </a:r>
            <a:r>
              <a:rPr lang="en-US" dirty="0" err="1">
                <a:solidFill>
                  <a:srgbClr val="0033CC"/>
                </a:solidFill>
              </a:rPr>
              <a:t>suatu</a:t>
            </a:r>
            <a:r>
              <a:rPr lang="en-US" dirty="0">
                <a:solidFill>
                  <a:srgbClr val="0033CC"/>
                </a:solidFill>
              </a:rPr>
              <a:t> proses </a:t>
            </a:r>
            <a:r>
              <a:rPr lang="en-US" dirty="0" err="1">
                <a:solidFill>
                  <a:srgbClr val="0033CC"/>
                </a:solidFill>
              </a:rPr>
              <a:t>akan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tetapi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terdapat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suatu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peluang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untuk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menimbulkan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ketidaksesuaian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atau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peluang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untuk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meningkatkan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efektifitas</a:t>
            </a:r>
            <a:r>
              <a:rPr lang="en-US" dirty="0">
                <a:solidFill>
                  <a:srgbClr val="0033CC"/>
                </a:solidFill>
              </a:rPr>
              <a:t> proses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sz="2000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2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ChangeArrowheads="1"/>
          </p:cNvSpPr>
          <p:nvPr/>
        </p:nvSpPr>
        <p:spPr bwMode="auto">
          <a:xfrm>
            <a:off x="0" y="0"/>
            <a:ext cx="9906000" cy="1000108"/>
          </a:xfrm>
          <a:prstGeom prst="rect">
            <a:avLst/>
          </a:prstGeom>
          <a:solidFill>
            <a:srgbClr val="0000CC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Definisi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/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Istilah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452406" y="1214422"/>
            <a:ext cx="864353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 err="1">
                <a:latin typeface="Century Gothic" pitchFamily="34" charset="0"/>
              </a:rPr>
              <a:t>Beberapa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perusahaan</a:t>
            </a:r>
            <a:r>
              <a:rPr lang="en-US" sz="2400" dirty="0">
                <a:latin typeface="Century Gothic" pitchFamily="34" charset="0"/>
              </a:rPr>
              <a:t> / </a:t>
            </a:r>
            <a:r>
              <a:rPr lang="en-US" sz="2400" dirty="0" err="1">
                <a:latin typeface="Century Gothic" pitchFamily="34" charset="0"/>
              </a:rPr>
              <a:t>badan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sertifikasi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membagi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temuan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menjadi</a:t>
            </a:r>
            <a:r>
              <a:rPr lang="en-US" sz="2400" dirty="0">
                <a:latin typeface="Century Gothic" pitchFamily="34" charset="0"/>
              </a:rPr>
              <a:t> major/minor </a:t>
            </a:r>
            <a:r>
              <a:rPr lang="en-US" sz="2400" b="0" dirty="0">
                <a:latin typeface="Century Gothic" pitchFamily="34" charset="0"/>
              </a:rPr>
              <a:t>: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200" u="sng" dirty="0">
                <a:latin typeface="Century Gothic" pitchFamily="34" charset="0"/>
              </a:rPr>
              <a:t>Major Nonconformity</a:t>
            </a:r>
          </a:p>
          <a:p>
            <a:pPr marL="742950" lvl="1" indent="-285750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bukti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penerapan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kegagalan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keseluruhan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sistem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untuk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memenuhi</a:t>
            </a:r>
            <a:r>
              <a:rPr lang="en-US" sz="1600" b="0" dirty="0">
                <a:latin typeface="Century Gothic" pitchFamily="34" charset="0"/>
              </a:rPr>
              <a:t> salah </a:t>
            </a:r>
            <a:r>
              <a:rPr lang="en-US" sz="1600" b="0" dirty="0" err="1">
                <a:latin typeface="Century Gothic" pitchFamily="34" charset="0"/>
              </a:rPr>
              <a:t>satu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persyaratan</a:t>
            </a:r>
            <a:r>
              <a:rPr lang="en-US" sz="1600" b="0" dirty="0">
                <a:latin typeface="Century Gothic" pitchFamily="34" charset="0"/>
              </a:rPr>
              <a:t> IS0 13485:2016 </a:t>
            </a:r>
          </a:p>
          <a:p>
            <a:pPr marL="742950" lvl="1" indent="-285750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Beberapa</a:t>
            </a:r>
            <a:r>
              <a:rPr lang="en-US" sz="1600" b="0" dirty="0">
                <a:latin typeface="Century Gothic" pitchFamily="34" charset="0"/>
              </a:rPr>
              <a:t> minor </a:t>
            </a:r>
            <a:r>
              <a:rPr lang="en-US" sz="1600" b="0" dirty="0" err="1">
                <a:latin typeface="Century Gothic" pitchFamily="34" charset="0"/>
              </a:rPr>
              <a:t>Ketidaksesuaian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terhadap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satu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elemen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mengisyaratkan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kegagalan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sistem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sehingga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dikategorikan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sebagai</a:t>
            </a:r>
            <a:r>
              <a:rPr lang="en-US" sz="1600" b="0" dirty="0">
                <a:latin typeface="Century Gothic" pitchFamily="34" charset="0"/>
              </a:rPr>
              <a:t> major nonconformity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Semua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ketidaksesuaian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mengakibatkan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pengiriman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produk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sesuai</a:t>
            </a:r>
            <a:r>
              <a:rPr lang="en-US" sz="1600" b="0" dirty="0">
                <a:latin typeface="Century Gothic" pitchFamily="34" charset="0"/>
              </a:rPr>
              <a:t>. 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dapat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mengakibatkan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produk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servis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mengalami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kegagalan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berkurang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fungsinya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ketidaksesuaian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mengakibatkan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kegagalan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quality system </a:t>
            </a:r>
            <a:r>
              <a:rPr lang="en-US" sz="1600" b="0" dirty="0" err="1">
                <a:latin typeface="Century Gothic" pitchFamily="34" charset="0"/>
              </a:rPr>
              <a:t>atau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mengurangi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kemampuan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sistem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mengontrol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proses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produk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075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666720" y="1643050"/>
            <a:ext cx="8429152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200" dirty="0">
                <a:latin typeface="Century Gothic" pitchFamily="34" charset="0"/>
              </a:rPr>
              <a:t>Minor Nonconformity</a:t>
            </a:r>
            <a:r>
              <a:rPr lang="en-US" sz="2200" b="0" dirty="0">
                <a:latin typeface="Century Gothic" pitchFamily="34" charset="0"/>
              </a:rPr>
              <a:t>: </a:t>
            </a:r>
            <a:r>
              <a:rPr lang="en-US" sz="2200" b="0" dirty="0" err="1">
                <a:latin typeface="Century Gothic" pitchFamily="34" charset="0"/>
              </a:rPr>
              <a:t>kriterianya</a:t>
            </a:r>
            <a:r>
              <a:rPr lang="en-US" sz="2200" b="0" dirty="0">
                <a:latin typeface="Century Gothic" pitchFamily="34" charset="0"/>
              </a:rPr>
              <a:t> </a:t>
            </a:r>
            <a:r>
              <a:rPr lang="en-US" sz="2200" b="0" dirty="0" err="1">
                <a:latin typeface="Century Gothic" pitchFamily="34" charset="0"/>
              </a:rPr>
              <a:t>a.l</a:t>
            </a:r>
            <a:endParaRPr lang="en-US" sz="2200" b="0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0" dirty="0" err="1">
                <a:latin typeface="Century Gothic" pitchFamily="34" charset="0"/>
              </a:rPr>
              <a:t>Ketidak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terhadap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persyaratan</a:t>
            </a:r>
            <a:r>
              <a:rPr lang="en-US" sz="2000" b="0" dirty="0">
                <a:latin typeface="Century Gothic" pitchFamily="34" charset="0"/>
              </a:rPr>
              <a:t> ISO 13485:2016 yang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mengakibatkan</a:t>
            </a:r>
            <a:r>
              <a:rPr lang="en-US" sz="2000" b="0" dirty="0">
                <a:latin typeface="Century Gothic" pitchFamily="34" charset="0"/>
              </a:rPr>
              <a:t> pada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kegagalan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dari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suatu</a:t>
            </a:r>
            <a:r>
              <a:rPr lang="en-US" b="0" dirty="0">
                <a:latin typeface="Century Gothic" pitchFamily="34" charset="0"/>
              </a:rPr>
              <a:t> quality system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mengurangi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kemampuannya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dalam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menjamin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kondisi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proses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terkontrol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kemungkinan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terkirimnya</a:t>
            </a:r>
            <a:r>
              <a:rPr lang="en-US" b="0" dirty="0">
                <a:latin typeface="Century Gothic" pitchFamily="34" charset="0"/>
              </a:rPr>
              <a:t> nonconforming </a:t>
            </a:r>
            <a:r>
              <a:rPr lang="en-US" b="0" dirty="0" err="1">
                <a:latin typeface="Century Gothic" pitchFamily="34" charset="0"/>
              </a:rPr>
              <a:t>produk</a:t>
            </a:r>
            <a:endParaRPr lang="en-US" b="0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b="0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0" dirty="0">
                <a:latin typeface="Century Gothic" pitchFamily="34" charset="0"/>
              </a:rPr>
              <a:t>Yang </a:t>
            </a:r>
            <a:r>
              <a:rPr lang="en-US" sz="2000" b="0" dirty="0" err="1">
                <a:latin typeface="Century Gothic" pitchFamily="34" charset="0"/>
              </a:rPr>
              <a:t>disebabkan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a.l</a:t>
            </a:r>
            <a:r>
              <a:rPr lang="en-US" sz="2000" b="0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Kegagalan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dokumentasi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0" dirty="0" err="1">
                <a:latin typeface="Century Gothic" pitchFamily="34" charset="0"/>
              </a:rPr>
              <a:t>Satu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lebih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ketidakkonsistenan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penerapan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persyaratan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mengakibatkan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kepada</a:t>
            </a:r>
            <a:r>
              <a:rPr lang="en-US" b="0" dirty="0">
                <a:latin typeface="Century Gothic" pitchFamily="34" charset="0"/>
              </a:rPr>
              <a:t> 3 </a:t>
            </a:r>
            <a:r>
              <a:rPr lang="en-US" b="0" dirty="0" err="1">
                <a:latin typeface="Century Gothic" pitchFamily="34" charset="0"/>
              </a:rPr>
              <a:t>hal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tersebut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diatas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sz="2000" b="0" dirty="0">
              <a:latin typeface="Century Gothic" pitchFamily="34" charset="0"/>
            </a:endParaRPr>
          </a:p>
        </p:txBody>
      </p:sp>
      <p:sp>
        <p:nvSpPr>
          <p:cNvPr id="373763" name="Rectangle 3"/>
          <p:cNvSpPr>
            <a:spLocks noChangeArrowheads="1"/>
          </p:cNvSpPr>
          <p:nvPr/>
        </p:nvSpPr>
        <p:spPr bwMode="auto">
          <a:xfrm>
            <a:off x="0" y="0"/>
            <a:ext cx="9906000" cy="1071546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Definisi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/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Istilah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lanjutan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 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009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F9A90F0-7A95-4C14-A793-54A9F5EC9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1" y="-1"/>
            <a:ext cx="9906000" cy="6166549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0D3F5C95-EDA8-4636-83F5-66BF43787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6166549"/>
            <a:ext cx="9920461" cy="6858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r>
              <a:rPr lang="en-US" i="1" dirty="0" err="1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Sumber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 ISO 19011 : </a:t>
            </a:r>
            <a:r>
              <a:rPr lang="en-US" i="1" dirty="0">
                <a:solidFill>
                  <a:srgbClr val="FF0000"/>
                </a:solidFill>
                <a:latin typeface="Century Gothic" pitchFamily="34" charset="0"/>
              </a:rPr>
              <a:t>2018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93E23841-98BD-4FF3-8340-BF29506F3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5028" y="1"/>
            <a:ext cx="3766511" cy="617108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4800" b="1" dirty="0">
                <a:solidFill>
                  <a:schemeClr val="tx1"/>
                </a:solidFill>
              </a:rPr>
              <a:t>(</a:t>
            </a:r>
            <a:r>
              <a:rPr lang="en-US" sz="4800" b="1" dirty="0" err="1">
                <a:solidFill>
                  <a:schemeClr val="tx1"/>
                </a:solidFill>
              </a:rPr>
              <a:t>definisi</a:t>
            </a:r>
            <a:r>
              <a:rPr lang="en-US" sz="4800" b="1" dirty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Pengujian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sistimatis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mandiri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terdokumentasi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memperoleh</a:t>
            </a:r>
            <a:endParaRPr lang="en-US" sz="20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bukti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mengevaluasinya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secara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obyektif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menentukan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sejauh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mana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kriteria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dipenuhi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420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16" y="404813"/>
            <a:ext cx="7563686" cy="641350"/>
          </a:xfrm>
        </p:spPr>
        <p:txBody>
          <a:bodyPr anchorCtr="1"/>
          <a:lstStyle/>
          <a:p>
            <a:pPr eaLnBrk="1" hangingPunct="1">
              <a:buFont typeface="Monotype Sorts" charset="2"/>
              <a:buChar char="®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Membuat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Laporan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99331" name="Text Box 4"/>
          <p:cNvSpPr txBox="1">
            <a:spLocks noChangeArrowheads="1"/>
          </p:cNvSpPr>
          <p:nvPr/>
        </p:nvSpPr>
        <p:spPr bwMode="auto">
          <a:xfrm>
            <a:off x="1381100" y="1846283"/>
            <a:ext cx="7662144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semua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audit </a:t>
            </a:r>
            <a:r>
              <a:rPr lang="en-US" sz="2000" b="0" dirty="0" err="1">
                <a:latin typeface="Century Gothic" pitchFamily="34" charset="0"/>
              </a:rPr>
              <a:t>baik</a:t>
            </a:r>
            <a:r>
              <a:rPr lang="en-US" sz="2000" b="0" dirty="0">
                <a:latin typeface="Century Gothic" pitchFamily="34" charset="0"/>
              </a:rPr>
              <a:t> Conformity, </a:t>
            </a:r>
            <a:r>
              <a:rPr lang="en-US" sz="2000" b="0" dirty="0" err="1">
                <a:latin typeface="Century Gothic" pitchFamily="34" charset="0"/>
              </a:rPr>
              <a:t>Nonconforrmity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ataupun</a:t>
            </a:r>
            <a:r>
              <a:rPr lang="en-US" sz="2000" b="0" dirty="0">
                <a:latin typeface="Century Gothic" pitchFamily="34" charset="0"/>
              </a:rPr>
              <a:t> Improvement opportunity </a:t>
            </a:r>
            <a:r>
              <a:rPr lang="en-US" sz="2000" b="0" dirty="0" err="1">
                <a:latin typeface="Century Gothic" pitchFamily="34" charset="0"/>
              </a:rPr>
              <a:t>berikut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objective evidence-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 yang (</a:t>
            </a:r>
            <a:r>
              <a:rPr lang="en-US" sz="2000" b="0" dirty="0" err="1">
                <a:latin typeface="Century Gothic" pitchFamily="34" charset="0"/>
              </a:rPr>
              <a:t>dapat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mengunakan</a:t>
            </a:r>
            <a:r>
              <a:rPr lang="en-US" sz="2000" b="0" dirty="0">
                <a:latin typeface="Century Gothic" pitchFamily="34" charset="0"/>
              </a:rPr>
              <a:t> Checklist)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Tentukan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klasifikasi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Nonconformity.   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Konfirmasikan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terutama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kepada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auditee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lalu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mintakan</a:t>
            </a:r>
            <a:r>
              <a:rPr lang="en-US" sz="2000" b="0" dirty="0">
                <a:latin typeface="Century Gothic" pitchFamily="34" charset="0"/>
              </a:rPr>
              <a:t> sign-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“Corrective Action Request”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>
                <a:latin typeface="Century Gothic" pitchFamily="34" charset="0"/>
              </a:rPr>
              <a:t>Compile Nonconformity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suatu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tabel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menunjukan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distribusinya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organisasi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endParaRPr lang="en-US" sz="2000" b="0" dirty="0">
              <a:latin typeface="Century Gothic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5744" y="1214422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98" y="142860"/>
            <a:ext cx="4881562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1467206" y="1974872"/>
            <a:ext cx="8438794" cy="4525962"/>
          </a:xfrm>
        </p:spPr>
        <p:txBody>
          <a:bodyPr/>
          <a:lstStyle/>
          <a:p>
            <a:pPr eaLnBrk="1" hangingPunct="1"/>
            <a:r>
              <a:rPr lang="en-US" sz="2800" dirty="0" err="1"/>
              <a:t>Kejelasan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mempermudah</a:t>
            </a:r>
            <a:r>
              <a:rPr lang="en-US" sz="2800" dirty="0"/>
              <a:t> </a:t>
            </a:r>
            <a:r>
              <a:rPr lang="en-US" sz="2800" dirty="0" err="1"/>
              <a:t>orang</a:t>
            </a:r>
            <a:r>
              <a:rPr lang="en-US" sz="2800" dirty="0"/>
              <a:t> </a:t>
            </a:r>
            <a:r>
              <a:rPr lang="en-US" sz="2800" dirty="0" err="1"/>
              <a:t>memahami</a:t>
            </a:r>
            <a:r>
              <a:rPr lang="en-US" sz="2800" dirty="0"/>
              <a:t> </a:t>
            </a:r>
            <a:r>
              <a:rPr lang="en-US" sz="2800" dirty="0" err="1"/>
              <a:t>permasalahannya</a:t>
            </a:r>
            <a:r>
              <a:rPr lang="en-US" sz="2800" dirty="0"/>
              <a:t>. </a:t>
            </a:r>
          </a:p>
          <a:p>
            <a:pPr eaLnBrk="1" hangingPunct="1"/>
            <a:r>
              <a:rPr lang="en-US" sz="2800" dirty="0" err="1"/>
              <a:t>Pastikan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b="1" dirty="0"/>
              <a:t>PRINSIP PLOR </a:t>
            </a:r>
            <a:r>
              <a:rPr lang="en-US" sz="2800" dirty="0"/>
              <a:t>(Problem, Location, Objectives Evidence, Reference) </a:t>
            </a:r>
          </a:p>
        </p:txBody>
      </p:sp>
      <p:sp>
        <p:nvSpPr>
          <p:cNvPr id="399364" name="Text Box 4"/>
          <p:cNvSpPr txBox="1">
            <a:spLocks noChangeArrowheads="1"/>
          </p:cNvSpPr>
          <p:nvPr/>
        </p:nvSpPr>
        <p:spPr bwMode="auto">
          <a:xfrm>
            <a:off x="1381101" y="4356281"/>
            <a:ext cx="8143931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Comic Sans MS" pitchFamily="66" charset="0"/>
              </a:rPr>
              <a:t>Contoh</a:t>
            </a:r>
            <a:r>
              <a:rPr lang="en-US" sz="2000" b="0" dirty="0">
                <a:latin typeface="Comic Sans MS" pitchFamily="66" charset="0"/>
              </a:rPr>
              <a:t> :</a:t>
            </a:r>
          </a:p>
          <a:p>
            <a:pPr>
              <a:tabLst>
                <a:tab pos="2060575" algn="l"/>
                <a:tab pos="5472113" algn="l"/>
              </a:tabLst>
            </a:pPr>
            <a:r>
              <a:rPr lang="en-US" sz="1600" u="sng" dirty="0" err="1">
                <a:latin typeface="Comic Sans MS" pitchFamily="66" charset="0"/>
              </a:rPr>
              <a:t>Tidak</a:t>
            </a:r>
            <a:r>
              <a:rPr lang="en-US" sz="1600" u="sng" dirty="0">
                <a:latin typeface="Comic Sans MS" pitchFamily="66" charset="0"/>
              </a:rPr>
              <a:t> </a:t>
            </a:r>
            <a:r>
              <a:rPr lang="en-US" sz="1600" u="sng" dirty="0" err="1">
                <a:latin typeface="Comic Sans MS" pitchFamily="66" charset="0"/>
              </a:rPr>
              <a:t>ditemukan</a:t>
            </a:r>
            <a:r>
              <a:rPr lang="en-US" sz="1600" u="sng" dirty="0">
                <a:latin typeface="Comic Sans MS" pitchFamily="66" charset="0"/>
              </a:rPr>
              <a:t> Analisa </a:t>
            </a:r>
            <a:r>
              <a:rPr lang="en-US" sz="1600" u="sng" dirty="0" err="1">
                <a:latin typeface="Comic Sans MS" pitchFamily="66" charset="0"/>
              </a:rPr>
              <a:t>penyebab</a:t>
            </a:r>
            <a:r>
              <a:rPr lang="en-US" sz="1600" u="sng" dirty="0">
                <a:latin typeface="Comic Sans MS" pitchFamily="66" charset="0"/>
              </a:rPr>
              <a:t> </a:t>
            </a:r>
            <a:r>
              <a:rPr lang="en-US" sz="1600" u="sng" dirty="0" err="1">
                <a:latin typeface="Comic Sans MS" pitchFamily="66" charset="0"/>
              </a:rPr>
              <a:t>kerusakan</a:t>
            </a:r>
            <a:r>
              <a:rPr lang="en-US" sz="1600" dirty="0">
                <a:latin typeface="Comic Sans MS" pitchFamily="66" charset="0"/>
              </a:rPr>
              <a:t> </a:t>
            </a:r>
            <a:r>
              <a:rPr lang="en-US" sz="1600" u="sng" dirty="0" err="1">
                <a:latin typeface="Comic Sans MS" pitchFamily="66" charset="0"/>
              </a:rPr>
              <a:t>Mesin</a:t>
            </a:r>
            <a:r>
              <a:rPr lang="en-US" sz="1600" u="sng" dirty="0">
                <a:latin typeface="Comic Sans MS" pitchFamily="66" charset="0"/>
              </a:rPr>
              <a:t> Re-Packing Line-1</a:t>
            </a:r>
            <a:r>
              <a:rPr lang="en-US" sz="1600" dirty="0">
                <a:latin typeface="Comic Sans MS" pitchFamily="66" charset="0"/>
              </a:rPr>
              <a:t> pada </a:t>
            </a:r>
            <a:r>
              <a:rPr lang="en-US" sz="1600" u="sng" dirty="0" err="1">
                <a:latin typeface="Comic Sans MS" pitchFamily="66" charset="0"/>
              </a:rPr>
              <a:t>Laporan</a:t>
            </a:r>
            <a:r>
              <a:rPr lang="en-US" sz="1600" u="sng" dirty="0">
                <a:latin typeface="Comic Sans MS" pitchFamily="66" charset="0"/>
              </a:rPr>
              <a:t> </a:t>
            </a:r>
          </a:p>
          <a:p>
            <a:pPr>
              <a:tabLst>
                <a:tab pos="2060575" algn="l"/>
                <a:tab pos="5472113" algn="l"/>
              </a:tabLst>
            </a:pPr>
            <a:r>
              <a:rPr lang="en-US" sz="1600" b="1" dirty="0">
                <a:latin typeface="Comic Sans MS" pitchFamily="66" charset="0"/>
              </a:rPr>
              <a:t>	P	L</a:t>
            </a:r>
          </a:p>
          <a:p>
            <a:pPr>
              <a:tabLst>
                <a:tab pos="2060575" algn="l"/>
                <a:tab pos="5472113" algn="l"/>
              </a:tabLst>
            </a:pPr>
            <a:r>
              <a:rPr lang="en-US" sz="1600" u="sng" dirty="0" err="1">
                <a:latin typeface="Comic Sans MS" pitchFamily="66" charset="0"/>
              </a:rPr>
              <a:t>Kerusakan</a:t>
            </a:r>
            <a:r>
              <a:rPr lang="en-US" sz="1600" u="sng" dirty="0">
                <a:latin typeface="Comic Sans MS" pitchFamily="66" charset="0"/>
              </a:rPr>
              <a:t> No. 023/MTN/JKT/19 </a:t>
            </a:r>
            <a:r>
              <a:rPr lang="en-US" sz="1600" u="sng" dirty="0" err="1">
                <a:latin typeface="Comic Sans MS" pitchFamily="66" charset="0"/>
              </a:rPr>
              <a:t>tanggal</a:t>
            </a:r>
            <a:r>
              <a:rPr lang="en-US" sz="1600" u="sng" dirty="0">
                <a:latin typeface="Comic Sans MS" pitchFamily="66" charset="0"/>
              </a:rPr>
              <a:t> 28-08-2019</a:t>
            </a:r>
            <a:r>
              <a:rPr lang="en-US" sz="1600" dirty="0">
                <a:latin typeface="Comic Sans MS" pitchFamily="66" charset="0"/>
              </a:rPr>
              <a:t>, </a:t>
            </a:r>
            <a:r>
              <a:rPr lang="en-US" sz="1600" dirty="0" err="1">
                <a:latin typeface="Comic Sans MS" pitchFamily="66" charset="0"/>
              </a:rPr>
              <a:t>tidak</a:t>
            </a:r>
            <a:r>
              <a:rPr lang="en-US" sz="1600" dirty="0">
                <a:latin typeface="Comic Sans MS" pitchFamily="66" charset="0"/>
              </a:rPr>
              <a:t> </a:t>
            </a:r>
            <a:r>
              <a:rPr lang="en-US" sz="1600" dirty="0" err="1">
                <a:latin typeface="Comic Sans MS" pitchFamily="66" charset="0"/>
              </a:rPr>
              <a:t>sesuai</a:t>
            </a:r>
            <a:r>
              <a:rPr lang="en-US" sz="1600" dirty="0">
                <a:latin typeface="Comic Sans MS" pitchFamily="66" charset="0"/>
              </a:rPr>
              <a:t> </a:t>
            </a:r>
            <a:r>
              <a:rPr lang="en-US" sz="1600" dirty="0" err="1">
                <a:latin typeface="Comic Sans MS" pitchFamily="66" charset="0"/>
              </a:rPr>
              <a:t>dengan</a:t>
            </a:r>
            <a:r>
              <a:rPr lang="en-US" sz="1600" dirty="0">
                <a:latin typeface="Comic Sans MS" pitchFamily="66" charset="0"/>
              </a:rPr>
              <a:t> </a:t>
            </a:r>
          </a:p>
          <a:p>
            <a:pPr>
              <a:tabLst>
                <a:tab pos="2060575" algn="l"/>
                <a:tab pos="5472113" algn="l"/>
              </a:tabLst>
            </a:pPr>
            <a:r>
              <a:rPr lang="en-US" sz="1600" dirty="0">
                <a:latin typeface="Comic Sans MS" pitchFamily="66" charset="0"/>
              </a:rPr>
              <a:t>	</a:t>
            </a:r>
            <a:r>
              <a:rPr lang="en-US" sz="1600" b="1" dirty="0">
                <a:latin typeface="Comic Sans MS" pitchFamily="66" charset="0"/>
              </a:rPr>
              <a:t>O</a:t>
            </a:r>
            <a:endParaRPr lang="en-US" sz="1600" dirty="0">
              <a:latin typeface="Comic Sans MS" pitchFamily="66" charset="0"/>
            </a:endParaRPr>
          </a:p>
          <a:p>
            <a:pPr>
              <a:tabLst>
                <a:tab pos="2060575" algn="l"/>
                <a:tab pos="5472113" algn="l"/>
              </a:tabLst>
            </a:pPr>
            <a:r>
              <a:rPr lang="en-US" sz="1600" u="sng" dirty="0" err="1">
                <a:latin typeface="Comic Sans MS" pitchFamily="66" charset="0"/>
              </a:rPr>
              <a:t>prosedur</a:t>
            </a:r>
            <a:r>
              <a:rPr lang="en-US" sz="1600" u="sng" dirty="0">
                <a:latin typeface="Comic Sans MS" pitchFamily="66" charset="0"/>
              </a:rPr>
              <a:t> </a:t>
            </a:r>
            <a:r>
              <a:rPr lang="en-US" sz="1600" u="sng" dirty="0" err="1">
                <a:latin typeface="Comic Sans MS" pitchFamily="66" charset="0"/>
              </a:rPr>
              <a:t>Perbaikan</a:t>
            </a:r>
            <a:r>
              <a:rPr lang="en-US" sz="1600" u="sng" dirty="0">
                <a:latin typeface="Comic Sans MS" pitchFamily="66" charset="0"/>
              </a:rPr>
              <a:t> dan </a:t>
            </a:r>
            <a:r>
              <a:rPr lang="en-US" sz="1600" u="sng" dirty="0" err="1">
                <a:latin typeface="Comic Sans MS" pitchFamily="66" charset="0"/>
              </a:rPr>
              <a:t>Perawatan</a:t>
            </a:r>
            <a:r>
              <a:rPr lang="en-US" sz="1600" u="sng" dirty="0">
                <a:latin typeface="Comic Sans MS" pitchFamily="66" charset="0"/>
              </a:rPr>
              <a:t> </a:t>
            </a:r>
            <a:r>
              <a:rPr lang="en-US" sz="1600" u="sng" dirty="0" err="1">
                <a:latin typeface="Comic Sans MS" pitchFamily="66" charset="0"/>
              </a:rPr>
              <a:t>Mesin</a:t>
            </a:r>
            <a:endParaRPr lang="en-US" sz="1600" u="sng" dirty="0">
              <a:latin typeface="Comic Sans MS" pitchFamily="66" charset="0"/>
            </a:endParaRPr>
          </a:p>
          <a:p>
            <a:pPr>
              <a:tabLst>
                <a:tab pos="2060575" algn="l"/>
                <a:tab pos="5472113" algn="l"/>
              </a:tabLst>
            </a:pPr>
            <a:r>
              <a:rPr lang="en-US" sz="1600" b="1" dirty="0">
                <a:latin typeface="Comic Sans MS" pitchFamily="66" charset="0"/>
              </a:rPr>
              <a:t>	R</a:t>
            </a:r>
            <a:endParaRPr lang="en-US" sz="2000" b="1" dirty="0">
              <a:latin typeface="Comic Sans MS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95744" y="1428736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76" y="0"/>
            <a:ext cx="1023910" cy="12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045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98" y="142860"/>
            <a:ext cx="4881562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1467206" y="1974872"/>
            <a:ext cx="8438794" cy="4525962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800" dirty="0" err="1"/>
              <a:t>Ketidaksesuaian</a:t>
            </a:r>
            <a:r>
              <a:rPr lang="en-US" sz="2800" dirty="0"/>
              <a:t> (Major / Minor) </a:t>
            </a:r>
            <a:r>
              <a:rPr lang="en-US" sz="2800" dirty="0" err="1"/>
              <a:t>ditulis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awalan</a:t>
            </a:r>
            <a:r>
              <a:rPr lang="en-US" sz="2800" dirty="0"/>
              <a:t> :</a:t>
            </a:r>
          </a:p>
          <a:p>
            <a:pPr marL="355600" indent="-355600" eaLnBrk="1" hangingPunct="1">
              <a:buFont typeface="Wingdings" panose="05000000000000000000" pitchFamily="2" charset="2"/>
              <a:buChar char="Ø"/>
            </a:pP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Ditemukan</a:t>
            </a:r>
            <a:r>
              <a:rPr lang="en-US" sz="2400" dirty="0"/>
              <a:t> / </a:t>
            </a:r>
            <a:r>
              <a:rPr lang="en-US" sz="2400" dirty="0" err="1"/>
              <a:t>Ditemukan</a:t>
            </a:r>
            <a:r>
              <a:rPr lang="en-US" sz="2400" dirty="0"/>
              <a:t>…</a:t>
            </a:r>
          </a:p>
          <a:p>
            <a:pPr marL="355600" indent="-355600" eaLnBrk="1" hangingPunct="1">
              <a:buFont typeface="Wingdings" panose="05000000000000000000" pitchFamily="2" charset="2"/>
              <a:buChar char="Ø"/>
            </a:pP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dibuktikan</a:t>
            </a:r>
            <a:r>
              <a:rPr lang="en-US" sz="2400" dirty="0"/>
              <a:t>…</a:t>
            </a:r>
          </a:p>
          <a:p>
            <a:pPr marL="355600" indent="-355600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DLL</a:t>
            </a:r>
          </a:p>
          <a:p>
            <a:pPr marL="0" indent="0" eaLnBrk="1" hangingPunct="1">
              <a:buNone/>
            </a:pPr>
            <a:endParaRPr lang="en-US" sz="2800" dirty="0"/>
          </a:p>
          <a:p>
            <a:pPr marL="0" indent="0" eaLnBrk="1" hangingPunct="1">
              <a:buNone/>
            </a:pPr>
            <a:r>
              <a:rPr lang="en-US" dirty="0"/>
              <a:t>Opportunity For Improvement (OFI) :</a:t>
            </a:r>
          </a:p>
          <a:p>
            <a:pPr marL="355600" indent="-355600" eaLnBrk="1" hangingPunct="1">
              <a:buFont typeface="Wingdings" panose="05000000000000000000" pitchFamily="2" charset="2"/>
              <a:buChar char="Ø"/>
            </a:pPr>
            <a:r>
              <a:rPr lang="en-US" sz="2400" dirty="0" err="1"/>
              <a:t>Disarankan</a:t>
            </a:r>
            <a:r>
              <a:rPr lang="en-US" sz="2400" dirty="0"/>
              <a:t>…</a:t>
            </a:r>
          </a:p>
          <a:p>
            <a:pPr marL="355600" indent="-355600" eaLnBrk="1" hangingPunct="1">
              <a:buFont typeface="Wingdings" panose="05000000000000000000" pitchFamily="2" charset="2"/>
              <a:buChar char="Ø"/>
            </a:pPr>
            <a:r>
              <a:rPr lang="en-US" sz="2400" dirty="0" err="1"/>
              <a:t>Sebaiknya</a:t>
            </a:r>
            <a:r>
              <a:rPr lang="en-US" sz="2400" dirty="0"/>
              <a:t>…</a:t>
            </a:r>
          </a:p>
          <a:p>
            <a:pPr marL="355600" indent="-355600" eaLnBrk="1" hangingPunct="1">
              <a:buFont typeface="Wingdings" panose="05000000000000000000" pitchFamily="2" charset="2"/>
              <a:buChar char="Ø"/>
            </a:pPr>
            <a:r>
              <a:rPr lang="en-US" sz="2400" dirty="0" err="1"/>
              <a:t>Perlu</a:t>
            </a:r>
            <a:r>
              <a:rPr lang="en-US" sz="2400" dirty="0"/>
              <a:t>….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95744" y="1428736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76" y="0"/>
            <a:ext cx="1023910" cy="12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84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D8DC5E57-34E6-4D5A-B108-2109FB725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066" y="1734213"/>
            <a:ext cx="8315543" cy="4635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3050" indent="-273050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Memperkenalkan</a:t>
            </a:r>
            <a:r>
              <a:rPr lang="en-US" b="0" dirty="0">
                <a:latin typeface="Century Gothic" pitchFamily="34" charset="0"/>
              </a:rPr>
              <a:t> audit team (</a:t>
            </a:r>
            <a:r>
              <a:rPr lang="en-US" b="0" dirty="0" err="1">
                <a:latin typeface="Century Gothic" pitchFamily="34" charset="0"/>
              </a:rPr>
              <a:t>apabila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peserta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ikut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saat</a:t>
            </a:r>
            <a:r>
              <a:rPr lang="en-US" b="0" dirty="0">
                <a:latin typeface="Century Gothic" pitchFamily="34" charset="0"/>
              </a:rPr>
              <a:t> opening meeting )</a:t>
            </a:r>
          </a:p>
          <a:p>
            <a:pPr marL="273050" indent="-273050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Mereview</a:t>
            </a:r>
            <a:r>
              <a:rPr lang="en-US" b="0" dirty="0">
                <a:latin typeface="Century Gothic" pitchFamily="34" charset="0"/>
              </a:rPr>
              <a:t> scope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tujuan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273050" indent="-273050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Hasil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keseluruhan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273050" indent="-273050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>
                <a:latin typeface="Century Gothic" pitchFamily="34" charset="0"/>
              </a:rPr>
              <a:t>Improvement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praktek-praktek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baik</a:t>
            </a:r>
            <a:r>
              <a:rPr lang="en-US" b="0" dirty="0">
                <a:latin typeface="Century Gothic" pitchFamily="34" charset="0"/>
              </a:rPr>
              <a:t> (Strong point)</a:t>
            </a:r>
          </a:p>
          <a:p>
            <a:pPr marL="273050" indent="-273050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masalah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ditemukan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nonconformances</a:t>
            </a:r>
            <a:r>
              <a:rPr lang="en-US" b="0" dirty="0">
                <a:latin typeface="Century Gothic" pitchFamily="34" charset="0"/>
              </a:rPr>
              <a:t>)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akibat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dapat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ditimbulkan</a:t>
            </a:r>
            <a:endParaRPr lang="en-US" b="0" dirty="0">
              <a:latin typeface="Century Gothic" pitchFamily="34" charset="0"/>
            </a:endParaRPr>
          </a:p>
          <a:p>
            <a:pPr marL="273050" indent="-273050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273050" indent="-273050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 err="1">
                <a:latin typeface="Century Gothic" pitchFamily="34" charset="0"/>
              </a:rPr>
              <a:t>Menjelaskan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audit </a:t>
            </a:r>
            <a:r>
              <a:rPr lang="en-US" dirty="0" err="1">
                <a:latin typeface="Century Gothic" pitchFamily="34" charset="0"/>
              </a:rPr>
              <a:t>adalah</a:t>
            </a:r>
            <a:r>
              <a:rPr lang="en-US" dirty="0">
                <a:latin typeface="Century Gothic" pitchFamily="34" charset="0"/>
              </a:rPr>
              <a:t> sampling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problem yang </a:t>
            </a:r>
            <a:r>
              <a:rPr lang="en-US" dirty="0" err="1">
                <a:latin typeface="Century Gothic" pitchFamily="34" charset="0"/>
              </a:rPr>
              <a:t>ditemukan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terjadi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pada</a:t>
            </a:r>
            <a:r>
              <a:rPr lang="en-US" dirty="0">
                <a:latin typeface="Century Gothic" pitchFamily="34" charset="0"/>
              </a:rPr>
              <a:t> area yang lain, </a:t>
            </a:r>
            <a:r>
              <a:rPr lang="en-US" dirty="0" err="1">
                <a:latin typeface="Century Gothic" pitchFamily="34" charset="0"/>
              </a:rPr>
              <a:t>sehingga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tindakan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koreksi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tidak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hanya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hasil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temuan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tetapi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juga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sistem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dimana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nonconformances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tersebut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ditemukan</a:t>
            </a:r>
            <a:endParaRPr lang="en-US" dirty="0">
              <a:latin typeface="Century Gothic" pitchFamily="34" charset="0"/>
            </a:endParaRPr>
          </a:p>
          <a:p>
            <a:pPr marL="273050" indent="-273050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273050" indent="-273050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Rekomendasi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improvement </a:t>
            </a:r>
            <a:r>
              <a:rPr lang="en-US" b="0" dirty="0" err="1">
                <a:latin typeface="Century Gothic" pitchFamily="34" charset="0"/>
              </a:rPr>
              <a:t>dimasa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datang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)</a:t>
            </a:r>
          </a:p>
          <a:p>
            <a:pPr marL="273050" indent="-273050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Rencana</a:t>
            </a:r>
            <a:r>
              <a:rPr lang="en-US" b="0" dirty="0">
                <a:latin typeface="Century Gothic" pitchFamily="34" charset="0"/>
              </a:rPr>
              <a:t> follow up / </a:t>
            </a:r>
            <a:r>
              <a:rPr lang="en-US" b="0" dirty="0" err="1">
                <a:latin typeface="Century Gothic" pitchFamily="34" charset="0"/>
              </a:rPr>
              <a:t>verifikasi</a:t>
            </a:r>
            <a:r>
              <a:rPr lang="en-US" b="0" dirty="0">
                <a:latin typeface="Century Gothic" pitchFamily="34" charset="0"/>
              </a:rPr>
              <a:t>   </a:t>
            </a:r>
            <a:endParaRPr lang="en-GB" b="0" dirty="0">
              <a:latin typeface="Century Gothic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A0489-169D-4D6C-BA4B-6A007B054FCF}"/>
              </a:ext>
            </a:extLst>
          </p:cNvPr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220FE0-21B8-4A4F-8A4E-277401131434}"/>
              </a:ext>
            </a:extLst>
          </p:cNvPr>
          <p:cNvSpPr/>
          <p:nvPr/>
        </p:nvSpPr>
        <p:spPr>
          <a:xfrm>
            <a:off x="4095744" y="1196720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1F023-DE69-4A3C-88E2-AE9826883AE6}"/>
              </a:ext>
            </a:extLst>
          </p:cNvPr>
          <p:cNvSpPr txBox="1"/>
          <p:nvPr/>
        </p:nvSpPr>
        <p:spPr>
          <a:xfrm>
            <a:off x="1070066" y="246266"/>
            <a:ext cx="3911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4400" dirty="0"/>
              <a:t>Closing meeting</a:t>
            </a:r>
            <a:endParaRPr lang="en-ID" sz="4400" dirty="0"/>
          </a:p>
        </p:txBody>
      </p:sp>
    </p:spTree>
    <p:extLst>
      <p:ext uri="{BB962C8B-B14F-4D97-AF65-F5344CB8AC3E}">
        <p14:creationId xmlns:p14="http://schemas.microsoft.com/office/powerpoint/2010/main" val="51690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71546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sz="5400" dirty="0" err="1"/>
              <a:t>Contoh</a:t>
            </a:r>
            <a:r>
              <a:rPr lang="en-US" sz="5400" dirty="0"/>
              <a:t> : </a:t>
            </a:r>
            <a:r>
              <a:rPr lang="en-US" sz="3200" dirty="0" err="1"/>
              <a:t>Penulisan</a:t>
            </a:r>
            <a:r>
              <a:rPr lang="en-US" sz="3200" dirty="0"/>
              <a:t> </a:t>
            </a:r>
            <a:r>
              <a:rPr lang="en-US" sz="3200" dirty="0" err="1"/>
              <a:t>Temuan</a:t>
            </a:r>
            <a:r>
              <a:rPr lang="en-US" sz="3200" dirty="0"/>
              <a:t> Audit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idx="1"/>
          </p:nvPr>
        </p:nvSpPr>
        <p:spPr>
          <a:xfrm>
            <a:off x="565747" y="1408774"/>
            <a:ext cx="8832850" cy="5087559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200" dirty="0"/>
              <a:t>Perusahaan XYZ </a:t>
            </a:r>
            <a:r>
              <a:rPr lang="en-US" altLang="en-US" sz="2200" dirty="0" err="1"/>
              <a:t>memiliki</a:t>
            </a:r>
            <a:r>
              <a:rPr lang="en-US" altLang="en-US" sz="2200" dirty="0"/>
              <a:t> 3 line </a:t>
            </a:r>
            <a:r>
              <a:rPr lang="en-US" altLang="en-US" sz="2200" dirty="0" err="1"/>
              <a:t>produksi</a:t>
            </a:r>
            <a:r>
              <a:rPr lang="en-US" altLang="en-US" sz="2200" dirty="0"/>
              <a:t> assembling </a:t>
            </a:r>
            <a:r>
              <a:rPr lang="en-US" altLang="en-US" sz="2200" dirty="0" err="1"/>
              <a:t>mesin</a:t>
            </a:r>
            <a:r>
              <a:rPr lang="en-US" altLang="en-US" sz="2200" dirty="0"/>
              <a:t> diesel.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tiap</a:t>
            </a:r>
            <a:r>
              <a:rPr lang="en-US" altLang="en-US" sz="2200" dirty="0"/>
              <a:t> line </a:t>
            </a:r>
            <a:r>
              <a:rPr lang="en-US" altLang="en-US" sz="2200" dirty="0" err="1"/>
              <a:t>terdapat</a:t>
            </a:r>
            <a:r>
              <a:rPr lang="en-US" altLang="en-US" sz="2200" dirty="0"/>
              <a:t> Torsi meter yang </a:t>
            </a:r>
            <a:r>
              <a:rPr lang="en-US" altLang="en-US" sz="2200" dirty="0" err="1"/>
              <a:t>digunakan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untuk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mengukur</a:t>
            </a:r>
            <a:r>
              <a:rPr lang="en-US" altLang="en-US" sz="2200" dirty="0"/>
              <a:t> </a:t>
            </a:r>
            <a:r>
              <a:rPr lang="en-US" altLang="en-US" sz="2200" dirty="0" err="1"/>
              <a:t>kekencangan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baut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mesin</a:t>
            </a:r>
            <a:r>
              <a:rPr lang="en-US" altLang="en-US" sz="2200" dirty="0"/>
              <a:t>. Di line 1 </a:t>
            </a:r>
            <a:r>
              <a:rPr lang="en-US" altLang="en-US" sz="2200" dirty="0" err="1"/>
              <a:t>terdapat</a:t>
            </a:r>
            <a:r>
              <a:rPr lang="en-US" altLang="en-US" sz="2200" dirty="0"/>
              <a:t> torsi meter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123; line 2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torsimeter</a:t>
            </a:r>
            <a:r>
              <a:rPr lang="en-US" altLang="en-US" sz="2200" dirty="0"/>
              <a:t>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456 </a:t>
            </a:r>
            <a:r>
              <a:rPr lang="en-US" altLang="en-US" sz="2200" dirty="0" err="1"/>
              <a:t>dan</a:t>
            </a:r>
            <a:r>
              <a:rPr lang="en-US" altLang="en-US" sz="2200" dirty="0"/>
              <a:t> line 3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789.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saat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dilakukan</a:t>
            </a:r>
            <a:r>
              <a:rPr lang="en-US" altLang="en-US" sz="2200" dirty="0"/>
              <a:t> audit </a:t>
            </a:r>
            <a:r>
              <a:rPr lang="en-US" altLang="en-US" sz="2200" dirty="0" err="1"/>
              <a:t>lapangan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ditemukan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torsimeter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line 2 masa </a:t>
            </a:r>
            <a:r>
              <a:rPr lang="en-US" altLang="en-US" sz="2200" dirty="0" err="1"/>
              <a:t>kalibrasinya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sudah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terlewati</a:t>
            </a:r>
            <a:r>
              <a:rPr lang="en-US" altLang="en-US" sz="2200" dirty="0"/>
              <a:t>. 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2200" dirty="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1800" dirty="0" err="1"/>
              <a:t>Referensi</a:t>
            </a:r>
            <a:r>
              <a:rPr lang="en-US" altLang="en-US" sz="1800" dirty="0"/>
              <a:t> / Requirement: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1800" dirty="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1800" dirty="0"/>
              <a:t>Problem :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1800" dirty="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1800" dirty="0"/>
              <a:t>Objective Evidence :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1800" dirty="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1800" dirty="0"/>
              <a:t>Location 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F01BC7-5397-4659-8059-9C23F5E45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159" y="5638800"/>
            <a:ext cx="8832850" cy="85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en-US" sz="2200" i="1" dirty="0">
                <a:solidFill>
                  <a:srgbClr val="FF0000"/>
                </a:solidFill>
              </a:rPr>
              <a:t>(</a:t>
            </a:r>
            <a:r>
              <a:rPr lang="en-US" altLang="en-US" sz="2200" i="1" dirty="0" err="1">
                <a:solidFill>
                  <a:srgbClr val="FF0000"/>
                </a:solidFill>
              </a:rPr>
              <a:t>Ditemukan</a:t>
            </a:r>
            <a:r>
              <a:rPr lang="en-US" altLang="en-US" sz="2200" i="1" dirty="0">
                <a:solidFill>
                  <a:srgbClr val="FF0000"/>
                </a:solidFill>
              </a:rPr>
              <a:t> </a:t>
            </a:r>
            <a:r>
              <a:rPr lang="en-US" altLang="en-US" sz="2200" i="1" dirty="0" err="1">
                <a:solidFill>
                  <a:srgbClr val="FF0000"/>
                </a:solidFill>
              </a:rPr>
              <a:t>ketidaksesuaian</a:t>
            </a:r>
            <a:r>
              <a:rPr lang="en-US" altLang="en-US" sz="2200" i="1" dirty="0">
                <a:solidFill>
                  <a:srgbClr val="FF0000"/>
                </a:solidFill>
              </a:rPr>
              <a:t> </a:t>
            </a:r>
            <a:r>
              <a:rPr lang="en-US" altLang="en-US" sz="2200" i="1" dirty="0" err="1">
                <a:solidFill>
                  <a:srgbClr val="FF0000"/>
                </a:solidFill>
              </a:rPr>
              <a:t>implementasi</a:t>
            </a:r>
            <a:r>
              <a:rPr lang="en-US" altLang="en-US" sz="2200" i="1" dirty="0">
                <a:solidFill>
                  <a:srgbClr val="FF0000"/>
                </a:solidFill>
              </a:rPr>
              <a:t> </a:t>
            </a:r>
            <a:r>
              <a:rPr lang="en-US" altLang="en-US" sz="2200" i="1" dirty="0" err="1">
                <a:solidFill>
                  <a:srgbClr val="FF0000"/>
                </a:solidFill>
              </a:rPr>
              <a:t>Prosedur</a:t>
            </a:r>
            <a:r>
              <a:rPr lang="en-US" altLang="en-US" sz="2200" i="1" dirty="0">
                <a:solidFill>
                  <a:srgbClr val="FF0000"/>
                </a:solidFill>
              </a:rPr>
              <a:t> </a:t>
            </a:r>
            <a:r>
              <a:rPr lang="en-US" altLang="en-US" sz="2200" i="1" dirty="0" err="1">
                <a:solidFill>
                  <a:srgbClr val="FF0000"/>
                </a:solidFill>
              </a:rPr>
              <a:t>Pengendalian</a:t>
            </a:r>
            <a:r>
              <a:rPr lang="en-US" altLang="en-US" sz="2200" i="1" dirty="0">
                <a:solidFill>
                  <a:srgbClr val="FF0000"/>
                </a:solidFill>
              </a:rPr>
              <a:t> Alat </a:t>
            </a:r>
            <a:r>
              <a:rPr lang="en-US" altLang="en-US" sz="2200" i="1" dirty="0" err="1">
                <a:solidFill>
                  <a:srgbClr val="FF0000"/>
                </a:solidFill>
              </a:rPr>
              <a:t>Ukur</a:t>
            </a:r>
            <a:r>
              <a:rPr lang="en-US" altLang="en-US" sz="2200" i="1" dirty="0">
                <a:solidFill>
                  <a:srgbClr val="FF0000"/>
                </a:solidFill>
              </a:rPr>
              <a:t>, torque meter no. 456 di line 2 </a:t>
            </a:r>
            <a:r>
              <a:rPr lang="en-US" altLang="en-US" sz="2200" i="1" dirty="0" err="1">
                <a:solidFill>
                  <a:srgbClr val="FF0000"/>
                </a:solidFill>
              </a:rPr>
              <a:t>telah</a:t>
            </a:r>
            <a:r>
              <a:rPr lang="en-US" altLang="en-US" sz="2200" i="1" dirty="0">
                <a:solidFill>
                  <a:srgbClr val="FF0000"/>
                </a:solidFill>
              </a:rPr>
              <a:t> </a:t>
            </a:r>
            <a:r>
              <a:rPr lang="en-US" altLang="en-US" sz="2200" i="1" dirty="0" err="1">
                <a:solidFill>
                  <a:srgbClr val="FF0000"/>
                </a:solidFill>
              </a:rPr>
              <a:t>lewat</a:t>
            </a:r>
            <a:r>
              <a:rPr lang="en-US" altLang="en-US" sz="2200" i="1" dirty="0">
                <a:solidFill>
                  <a:srgbClr val="FF0000"/>
                </a:solidFill>
              </a:rPr>
              <a:t> masa </a:t>
            </a:r>
            <a:r>
              <a:rPr lang="en-US" altLang="en-US" sz="2200" i="1" dirty="0" err="1">
                <a:solidFill>
                  <a:srgbClr val="FF0000"/>
                </a:solidFill>
              </a:rPr>
              <a:t>kalibrasinya</a:t>
            </a:r>
            <a:r>
              <a:rPr lang="en-US" altLang="en-US" sz="2200" i="1" dirty="0">
                <a:solidFill>
                  <a:srgbClr val="FF0000"/>
                </a:solidFill>
              </a:rPr>
              <a:t>)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2060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71546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sz="5400" dirty="0" err="1"/>
              <a:t>Contoh</a:t>
            </a:r>
            <a:r>
              <a:rPr lang="en-US" sz="5400" dirty="0"/>
              <a:t> : </a:t>
            </a:r>
            <a:r>
              <a:rPr lang="en-US" sz="3200" dirty="0" err="1"/>
              <a:t>Penulisan</a:t>
            </a:r>
            <a:r>
              <a:rPr lang="en-US" sz="3200" dirty="0"/>
              <a:t> </a:t>
            </a:r>
            <a:r>
              <a:rPr lang="en-US" sz="3200" dirty="0" err="1"/>
              <a:t>Temuan</a:t>
            </a:r>
            <a:r>
              <a:rPr lang="en-US" sz="3200" dirty="0"/>
              <a:t> Audit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95401"/>
            <a:ext cx="8832850" cy="1904999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000" dirty="0"/>
              <a:t>Pada </a:t>
            </a:r>
            <a:r>
              <a:rPr lang="en-US" altLang="en-US" sz="2000" dirty="0" err="1"/>
              <a:t>saat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melakukan</a:t>
            </a:r>
            <a:r>
              <a:rPr lang="en-US" altLang="en-US" sz="2000" dirty="0"/>
              <a:t> audit pada proses </a:t>
            </a:r>
            <a:r>
              <a:rPr lang="en-US" altLang="en-US" sz="2000" dirty="0" err="1"/>
              <a:t>Pembelian</a:t>
            </a:r>
            <a:r>
              <a:rPr lang="en-US" altLang="en-US" sz="2000" dirty="0"/>
              <a:t> di </a:t>
            </a:r>
            <a:r>
              <a:rPr lang="en-US" altLang="en-US" sz="2000" dirty="0" err="1"/>
              <a:t>departemen</a:t>
            </a:r>
            <a:r>
              <a:rPr lang="en-US" altLang="en-US" sz="2000" dirty="0"/>
              <a:t> Purchasing, </a:t>
            </a:r>
            <a:r>
              <a:rPr lang="en-US" altLang="en-US" sz="2000" dirty="0" err="1"/>
              <a:t>disebutkan</a:t>
            </a:r>
            <a:r>
              <a:rPr lang="en-US" altLang="en-US" sz="2000" dirty="0"/>
              <a:t> pada </a:t>
            </a:r>
            <a:r>
              <a:rPr lang="en-US" altLang="en-US" sz="2000" dirty="0" err="1"/>
              <a:t>prosedur</a:t>
            </a:r>
            <a:r>
              <a:rPr lang="en-US" altLang="en-US" sz="2000" dirty="0"/>
              <a:t> ”</a:t>
            </a:r>
            <a:r>
              <a:rPr lang="en-US" altLang="en-US" sz="2000" dirty="0" err="1"/>
              <a:t>Pembelian</a:t>
            </a:r>
            <a:r>
              <a:rPr lang="en-US" altLang="en-US" sz="2000" dirty="0"/>
              <a:t> raw material” </a:t>
            </a:r>
            <a:r>
              <a:rPr lang="en-US" altLang="en-US" sz="2000" dirty="0" err="1"/>
              <a:t>bahwa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setiap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pembelian</a:t>
            </a:r>
            <a:r>
              <a:rPr lang="en-US" altLang="en-US" sz="2000" dirty="0"/>
              <a:t> Urgent </a:t>
            </a:r>
            <a:r>
              <a:rPr lang="en-US" altLang="en-US" sz="2000" dirty="0" err="1"/>
              <a:t>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dicatat</a:t>
            </a:r>
            <a:r>
              <a:rPr lang="en-US" altLang="en-US" sz="2000" dirty="0"/>
              <a:t> pada log </a:t>
            </a:r>
            <a:r>
              <a:rPr lang="en-US" altLang="en-US" sz="2000" dirty="0" err="1"/>
              <a:t>Pembelian</a:t>
            </a:r>
            <a:r>
              <a:rPr lang="en-US" altLang="en-US" sz="2000" dirty="0"/>
              <a:t> Urgent. Ketika </a:t>
            </a:r>
            <a:r>
              <a:rPr lang="en-US" altLang="en-US" sz="2000" dirty="0" err="1"/>
              <a:t>dilakukan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pemeriksaan</a:t>
            </a:r>
            <a:r>
              <a:rPr lang="en-US" altLang="en-US" sz="2000" dirty="0"/>
              <a:t> pada </a:t>
            </a:r>
            <a:r>
              <a:rPr lang="en-US" altLang="en-US" sz="2000" dirty="0" err="1"/>
              <a:t>permintaan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pembelian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beberapa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departemen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ditemukan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ada</a:t>
            </a:r>
            <a:r>
              <a:rPr lang="en-US" altLang="en-US" sz="2000" dirty="0"/>
              <a:t> 1 </a:t>
            </a:r>
            <a:r>
              <a:rPr lang="en-US" altLang="en-US" sz="2000" dirty="0" err="1"/>
              <a:t>permintaan</a:t>
            </a:r>
            <a:r>
              <a:rPr lang="en-US" altLang="en-US" sz="2000" dirty="0"/>
              <a:t> urgent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bagian</a:t>
            </a:r>
            <a:r>
              <a:rPr lang="en-US" altLang="en-US" sz="2000" dirty="0"/>
              <a:t> Engineering </a:t>
            </a:r>
            <a:r>
              <a:rPr lang="en-US" altLang="en-US" sz="2000" dirty="0" err="1"/>
              <a:t>tanggal</a:t>
            </a:r>
            <a:r>
              <a:rPr lang="en-US" altLang="en-US" sz="2000" dirty="0"/>
              <a:t> 12 </a:t>
            </a:r>
            <a:r>
              <a:rPr lang="en-US" altLang="en-US" sz="2000" dirty="0" err="1"/>
              <a:t>Agustus</a:t>
            </a:r>
            <a:r>
              <a:rPr lang="en-US" altLang="en-US" sz="2000" dirty="0"/>
              <a:t> 20 </a:t>
            </a:r>
            <a:r>
              <a:rPr lang="en-US" altLang="en-US" sz="2000" dirty="0" err="1"/>
              <a:t>belum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dicatat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dalam</a:t>
            </a:r>
            <a:r>
              <a:rPr lang="en-US" altLang="en-US" sz="2000" dirty="0"/>
              <a:t> Log </a:t>
            </a:r>
            <a:r>
              <a:rPr lang="en-US" altLang="en-US" sz="2000" dirty="0" err="1"/>
              <a:t>Pembelian</a:t>
            </a:r>
            <a:r>
              <a:rPr lang="en-US" altLang="en-US" sz="2000" dirty="0"/>
              <a:t> Urgent. Auditee </a:t>
            </a:r>
            <a:r>
              <a:rPr lang="en-US" altLang="en-US" sz="2000" dirty="0" err="1"/>
              <a:t>menyatakan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bahwa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belum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melakukan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pencatatan</a:t>
            </a:r>
            <a:r>
              <a:rPr lang="en-US" altLang="en-US" sz="2000" dirty="0"/>
              <a:t> pada log </a:t>
            </a:r>
            <a:r>
              <a:rPr lang="en-US" altLang="en-US" sz="2000" dirty="0" err="1"/>
              <a:t>Permintaan</a:t>
            </a:r>
            <a:r>
              <a:rPr lang="en-US" altLang="en-US" sz="2000" dirty="0"/>
              <a:t> urgent </a:t>
            </a:r>
            <a:r>
              <a:rPr lang="en-US" altLang="en-US" sz="2000" dirty="0" err="1"/>
              <a:t>karena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lognya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belum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ada</a:t>
            </a:r>
            <a:r>
              <a:rPr lang="en-US" altLang="en-US" sz="20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550F4-A56F-461D-9983-1895DDB06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522" y="5334000"/>
            <a:ext cx="88328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en-US" sz="2000" i="1" dirty="0">
                <a:solidFill>
                  <a:srgbClr val="FF0000"/>
                </a:solidFill>
              </a:rPr>
              <a:t>(</a:t>
            </a:r>
            <a:r>
              <a:rPr lang="en-US" altLang="en-US" sz="2000" i="1" dirty="0" err="1">
                <a:solidFill>
                  <a:srgbClr val="FF0000"/>
                </a:solidFill>
              </a:rPr>
              <a:t>Tidak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</a:rPr>
              <a:t>ditemukan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</a:rPr>
              <a:t>bukti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</a:rPr>
              <a:t>pencatatan</a:t>
            </a:r>
            <a:r>
              <a:rPr lang="en-US" altLang="en-US" sz="2000" i="1" dirty="0">
                <a:solidFill>
                  <a:srgbClr val="FF0000"/>
                </a:solidFill>
              </a:rPr>
              <a:t> Log </a:t>
            </a:r>
            <a:r>
              <a:rPr lang="en-US" altLang="en-US" sz="2000" i="1" dirty="0" err="1">
                <a:solidFill>
                  <a:srgbClr val="FF0000"/>
                </a:solidFill>
              </a:rPr>
              <a:t>Pembelian</a:t>
            </a:r>
            <a:r>
              <a:rPr lang="en-US" altLang="en-US" sz="2000" i="1" dirty="0">
                <a:solidFill>
                  <a:srgbClr val="FF0000"/>
                </a:solidFill>
              </a:rPr>
              <a:t> Urgent </a:t>
            </a:r>
            <a:r>
              <a:rPr lang="en-US" altLang="en-US" sz="2000" i="1" dirty="0" err="1">
                <a:solidFill>
                  <a:srgbClr val="FF0000"/>
                </a:solidFill>
              </a:rPr>
              <a:t>utk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</a:rPr>
              <a:t>permintaan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</a:rPr>
              <a:t>pembelian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</a:rPr>
              <a:t>dari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</a:rPr>
              <a:t>bagian</a:t>
            </a:r>
            <a:r>
              <a:rPr lang="en-US" altLang="en-US" sz="2000" i="1" dirty="0">
                <a:solidFill>
                  <a:srgbClr val="FF0000"/>
                </a:solidFill>
              </a:rPr>
              <a:t> Engineering pada </a:t>
            </a:r>
            <a:r>
              <a:rPr lang="en-US" altLang="en-US" sz="2000" i="1" dirty="0" err="1">
                <a:solidFill>
                  <a:srgbClr val="FF0000"/>
                </a:solidFill>
              </a:rPr>
              <a:t>tgl</a:t>
            </a:r>
            <a:r>
              <a:rPr lang="en-US" altLang="en-US" sz="2000" i="1" dirty="0">
                <a:solidFill>
                  <a:srgbClr val="FF0000"/>
                </a:solidFill>
              </a:rPr>
              <a:t> 12-08-2015 </a:t>
            </a:r>
            <a:r>
              <a:rPr lang="en-US" altLang="en-US" sz="2000" i="1" dirty="0" err="1">
                <a:solidFill>
                  <a:srgbClr val="FF0000"/>
                </a:solidFill>
              </a:rPr>
              <a:t>seperti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</a:rPr>
              <a:t>yg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</a:rPr>
              <a:t>disyaratkan</a:t>
            </a:r>
            <a:r>
              <a:rPr lang="en-US" altLang="en-US" sz="2000" i="1" dirty="0">
                <a:solidFill>
                  <a:srgbClr val="FF0000"/>
                </a:solidFill>
              </a:rPr>
              <a:t> pada </a:t>
            </a:r>
            <a:r>
              <a:rPr lang="en-US" altLang="en-US" sz="2000" i="1" dirty="0" err="1">
                <a:solidFill>
                  <a:srgbClr val="FF0000"/>
                </a:solidFill>
              </a:rPr>
              <a:t>prosedur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i="1" dirty="0" err="1">
                <a:solidFill>
                  <a:srgbClr val="FF0000"/>
                </a:solidFill>
              </a:rPr>
              <a:t>Pembelian</a:t>
            </a:r>
            <a:r>
              <a:rPr lang="en-US" altLang="en-US" sz="2000" i="1" dirty="0">
                <a:solidFill>
                  <a:srgbClr val="FF0000"/>
                </a:solidFill>
              </a:rPr>
              <a:t> Raw Material)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5CE9020-3AEC-4144-AB70-72F1FB6B6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47" y="3200400"/>
            <a:ext cx="88328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80000"/>
              </a:lnSpc>
            </a:pPr>
            <a:r>
              <a:rPr lang="en-US" altLang="en-US" sz="1800" dirty="0" err="1"/>
              <a:t>Referensi</a:t>
            </a:r>
            <a:r>
              <a:rPr lang="en-US" altLang="en-US" sz="1800" dirty="0"/>
              <a:t> / Requirement: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1800" dirty="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1800" dirty="0"/>
              <a:t>Problem :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1800" dirty="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1800" dirty="0"/>
              <a:t>Objective Evidence :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1800" dirty="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1800" dirty="0"/>
              <a:t>Location :</a:t>
            </a:r>
          </a:p>
        </p:txBody>
      </p:sp>
    </p:spTree>
    <p:extLst>
      <p:ext uri="{BB962C8B-B14F-4D97-AF65-F5344CB8AC3E}">
        <p14:creationId xmlns:p14="http://schemas.microsoft.com/office/powerpoint/2010/main" val="70282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58FB-0ADE-4C45-8472-B97D6D0E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133600"/>
            <a:ext cx="8915400" cy="3992565"/>
          </a:xfrm>
        </p:spPr>
        <p:txBody>
          <a:bodyPr/>
          <a:lstStyle/>
          <a:p>
            <a:pPr marL="355600">
              <a:tabLst>
                <a:tab pos="2333625" algn="l"/>
              </a:tabLst>
            </a:pPr>
            <a:r>
              <a:rPr lang="en-US" sz="2400" dirty="0"/>
              <a:t>TUGAS 1 : 	</a:t>
            </a:r>
            <a:r>
              <a:rPr lang="en-US" sz="2400" dirty="0" err="1"/>
              <a:t>Penulisan</a:t>
            </a:r>
            <a:r>
              <a:rPr lang="en-US" sz="2400" dirty="0"/>
              <a:t> </a:t>
            </a:r>
            <a:r>
              <a:rPr lang="en-US" sz="2400" dirty="0" err="1"/>
              <a:t>temuan</a:t>
            </a:r>
            <a:r>
              <a:rPr lang="en-US" sz="2400" dirty="0"/>
              <a:t> audit (</a:t>
            </a:r>
            <a:r>
              <a:rPr lang="en-US" sz="2400" dirty="0" err="1"/>
              <a:t>kasus</a:t>
            </a:r>
            <a:r>
              <a:rPr lang="en-US" sz="2400" dirty="0"/>
              <a:t>)</a:t>
            </a:r>
          </a:p>
          <a:p>
            <a:pPr marL="355600">
              <a:tabLst>
                <a:tab pos="2333625" algn="l"/>
              </a:tabLst>
            </a:pPr>
            <a:endParaRPr lang="en-US" sz="2400" dirty="0"/>
          </a:p>
          <a:p>
            <a:pPr marL="355600">
              <a:tabLst>
                <a:tab pos="2333625" algn="l"/>
              </a:tabLst>
            </a:pPr>
            <a:r>
              <a:rPr lang="en-US" sz="2400" dirty="0"/>
              <a:t>TUGAS 2 : 	</a:t>
            </a:r>
            <a:r>
              <a:rPr lang="en-US" sz="2400" dirty="0" err="1"/>
              <a:t>Penulisan</a:t>
            </a:r>
            <a:r>
              <a:rPr lang="en-US" sz="2400" dirty="0"/>
              <a:t> </a:t>
            </a:r>
            <a:r>
              <a:rPr lang="en-US" sz="2400" dirty="0" err="1"/>
              <a:t>temuan</a:t>
            </a:r>
            <a:r>
              <a:rPr lang="en-US" sz="2400" dirty="0"/>
              <a:t> audit (</a:t>
            </a:r>
            <a:r>
              <a:rPr lang="en-US" sz="2400" dirty="0" err="1"/>
              <a:t>cek</a:t>
            </a:r>
            <a:r>
              <a:rPr lang="en-US" sz="2400" dirty="0"/>
              <a:t> records/</a:t>
            </a:r>
            <a:r>
              <a:rPr lang="en-US" sz="2400" dirty="0" err="1"/>
              <a:t>dokumen</a:t>
            </a:r>
            <a:r>
              <a:rPr lang="en-US" sz="2400" dirty="0"/>
              <a:t>)</a:t>
            </a:r>
            <a:endParaRPr lang="en-ID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7BC0-93EE-4552-96D6-5BE40AC9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F8F530-8D90-4A39-B6AE-52AC71E6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134555-FB18-419E-9179-A285F80E22D3}"/>
              </a:ext>
            </a:extLst>
          </p:cNvPr>
          <p:cNvSpPr txBox="1">
            <a:spLocks/>
          </p:cNvSpPr>
          <p:nvPr/>
        </p:nvSpPr>
        <p:spPr bwMode="auto">
          <a:xfrm>
            <a:off x="0" y="-795"/>
            <a:ext cx="9906000" cy="167946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77800"/>
            <a:r>
              <a:rPr lang="en-US" b="1" u="sng" dirty="0">
                <a:solidFill>
                  <a:schemeClr val="bg1"/>
                </a:solidFill>
              </a:rPr>
              <a:t>WORKSHOP</a:t>
            </a:r>
            <a:endParaRPr lang="en-US" b="1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19444"/>
      </p:ext>
    </p:extLst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58D6-C0B1-8D42-B4E0-E7AF862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5"/>
            <a:ext cx="9906000" cy="1679469"/>
          </a:xfrm>
          <a:solidFill>
            <a:srgbClr val="C00000"/>
          </a:solidFill>
        </p:spPr>
        <p:txBody>
          <a:bodyPr>
            <a:normAutofit/>
          </a:bodyPr>
          <a:lstStyle/>
          <a:p>
            <a:pPr marL="177800"/>
            <a:r>
              <a:rPr lang="en-US" b="1" u="sng" dirty="0">
                <a:solidFill>
                  <a:schemeClr val="bg1"/>
                </a:solidFill>
              </a:rPr>
              <a:t>TUGAS-1:</a:t>
            </a:r>
            <a:br>
              <a:rPr lang="en-US" b="1" u="sng" dirty="0">
                <a:solidFill>
                  <a:schemeClr val="bg1"/>
                </a:solidFill>
              </a:rPr>
            </a:br>
            <a:r>
              <a:rPr lang="en-US" sz="3600" i="1" dirty="0" err="1">
                <a:solidFill>
                  <a:schemeClr val="bg1"/>
                </a:solidFill>
              </a:rPr>
              <a:t>Penulisan</a:t>
            </a:r>
            <a:r>
              <a:rPr lang="en-US" sz="3600" i="1" dirty="0">
                <a:solidFill>
                  <a:schemeClr val="bg1"/>
                </a:solidFill>
              </a:rPr>
              <a:t> </a:t>
            </a:r>
            <a:r>
              <a:rPr lang="en-US" sz="3600" i="1" dirty="0" err="1">
                <a:solidFill>
                  <a:schemeClr val="bg1"/>
                </a:solidFill>
              </a:rPr>
              <a:t>Temuan</a:t>
            </a:r>
            <a:r>
              <a:rPr lang="en-US" sz="3600" i="1" dirty="0">
                <a:solidFill>
                  <a:schemeClr val="bg1"/>
                </a:solidFill>
              </a:rPr>
              <a:t> Audit</a:t>
            </a:r>
            <a:endParaRPr lang="en-US" b="1" i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9B11-5E9F-014F-8E6A-FEC05A7FE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76400"/>
            <a:ext cx="8915400" cy="430918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err="1"/>
              <a:t>Bacalah</a:t>
            </a:r>
            <a:r>
              <a:rPr lang="en-US" sz="2000" dirty="0"/>
              <a:t> 3 </a:t>
            </a:r>
            <a:r>
              <a:rPr lang="en-US" sz="2000" dirty="0" err="1"/>
              <a:t>Insiden</a:t>
            </a:r>
            <a:r>
              <a:rPr lang="en-US" sz="2000" dirty="0"/>
              <a:t> </a:t>
            </a:r>
            <a:r>
              <a:rPr lang="en-US" sz="2000" dirty="0" err="1"/>
              <a:t>dibawah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teliti</a:t>
            </a:r>
            <a:r>
              <a:rPr lang="en-US" sz="2000" dirty="0"/>
              <a:t>, </a:t>
            </a:r>
            <a:r>
              <a:rPr lang="en-US" sz="2000" dirty="0" err="1"/>
              <a:t>lalu</a:t>
            </a:r>
            <a:r>
              <a:rPr lang="en-US" sz="2000" dirty="0"/>
              <a:t> 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- </a:t>
            </a:r>
            <a:r>
              <a:rPr lang="en-US" sz="1800" dirty="0" err="1"/>
              <a:t>Tuliskan</a:t>
            </a:r>
            <a:r>
              <a:rPr lang="en-US" sz="1800" dirty="0"/>
              <a:t> </a:t>
            </a:r>
            <a:r>
              <a:rPr lang="en-US" sz="1800" dirty="0" err="1"/>
              <a:t>temuan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prinsip</a:t>
            </a:r>
            <a:r>
              <a:rPr lang="en-US" sz="1800" dirty="0"/>
              <a:t> </a:t>
            </a:r>
            <a:r>
              <a:rPr lang="en-US" sz="1800" dirty="0" err="1"/>
              <a:t>penulisan</a:t>
            </a:r>
            <a:r>
              <a:rPr lang="en-US" sz="1800" dirty="0"/>
              <a:t> PLOR (Problem, Location, Objective Evidence, </a:t>
            </a:r>
            <a:r>
              <a:rPr lang="en-US" sz="1800" dirty="0" err="1"/>
              <a:t>Refference</a:t>
            </a:r>
            <a:r>
              <a:rPr lang="en-US" sz="18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- </a:t>
            </a:r>
            <a:r>
              <a:rPr lang="en-US" sz="1800" dirty="0" err="1"/>
              <a:t>Sebutkan</a:t>
            </a:r>
            <a:r>
              <a:rPr lang="en-US" sz="1800" dirty="0"/>
              <a:t> KLAUSUL / ELEMEN </a:t>
            </a:r>
            <a:r>
              <a:rPr lang="en-US" sz="1800" dirty="0" err="1"/>
              <a:t>dari</a:t>
            </a:r>
            <a:r>
              <a:rPr lang="en-US" sz="1800" dirty="0"/>
              <a:t> ISO 13485 yang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- </a:t>
            </a:r>
            <a:r>
              <a:rPr lang="en-US" sz="1800" dirty="0" err="1"/>
              <a:t>Tuliskan</a:t>
            </a:r>
            <a:r>
              <a:rPr lang="en-US" sz="1800" dirty="0"/>
              <a:t> KATEGORI TEMUAN (Major Nonconformity </a:t>
            </a:r>
            <a:r>
              <a:rPr lang="en-US" sz="1800" dirty="0" err="1"/>
              <a:t>atau</a:t>
            </a:r>
            <a:r>
              <a:rPr lang="en-US" sz="1800" dirty="0"/>
              <a:t> Minor Nonconformity </a:t>
            </a:r>
            <a:r>
              <a:rPr lang="en-US" sz="1800" dirty="0" err="1"/>
              <a:t>atau</a:t>
            </a:r>
            <a:r>
              <a:rPr lang="en-US" sz="1800" dirty="0"/>
              <a:t> Opportunity for Improvement.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FORMAT PENULISAN JAWABAN </a:t>
            </a:r>
            <a:r>
              <a:rPr lang="en-US" sz="1800" dirty="0">
                <a:sym typeface="Wingdings" panose="05000000000000000000" pitchFamily="2" charset="2"/>
              </a:rPr>
              <a:t></a:t>
            </a:r>
            <a:r>
              <a:rPr lang="en-US" sz="1800" dirty="0"/>
              <a:t> TEMUAN (PLOR) // KLAUSUL // KATEGORI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i="1" u="sng" dirty="0" err="1"/>
              <a:t>Contoh</a:t>
            </a:r>
            <a:r>
              <a:rPr lang="en-US" sz="1800" dirty="0"/>
              <a:t> 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ditemukan</a:t>
            </a:r>
            <a:r>
              <a:rPr lang="en-US" sz="1800" dirty="0"/>
              <a:t> </a:t>
            </a:r>
            <a:r>
              <a:rPr lang="en-US" sz="1800" dirty="0" err="1"/>
              <a:t>bukti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Claim Customer </a:t>
            </a:r>
            <a:r>
              <a:rPr lang="en-US" sz="1800" dirty="0" err="1"/>
              <a:t>dianalisa</a:t>
            </a:r>
            <a:r>
              <a:rPr lang="en-US" sz="1800" dirty="0"/>
              <a:t> dan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tindakan</a:t>
            </a:r>
            <a:r>
              <a:rPr lang="en-US" sz="1800" dirty="0"/>
              <a:t> </a:t>
            </a:r>
            <a:r>
              <a:rPr lang="en-US" sz="1800" dirty="0" err="1"/>
              <a:t>perbaikan</a:t>
            </a:r>
            <a:r>
              <a:rPr lang="en-US" sz="1800" dirty="0"/>
              <a:t>, di </a:t>
            </a:r>
            <a:r>
              <a:rPr lang="en-US" sz="1800" dirty="0" err="1"/>
              <a:t>bagian</a:t>
            </a:r>
            <a:r>
              <a:rPr lang="en-US" sz="1800" dirty="0"/>
              <a:t> Sales </a:t>
            </a:r>
            <a:r>
              <a:rPr lang="en-US" sz="1800" dirty="0" err="1"/>
              <a:t>terdapat</a:t>
            </a:r>
            <a:r>
              <a:rPr lang="en-US" sz="1800" dirty="0"/>
              <a:t> data Claim </a:t>
            </a:r>
            <a:r>
              <a:rPr lang="en-US" sz="1800" dirty="0" err="1"/>
              <a:t>dari</a:t>
            </a:r>
            <a:r>
              <a:rPr lang="en-US" sz="1800" dirty="0"/>
              <a:t> PT. Lestari </a:t>
            </a:r>
            <a:r>
              <a:rPr lang="en-US" sz="1800" dirty="0" err="1"/>
              <a:t>Alam</a:t>
            </a:r>
            <a:r>
              <a:rPr lang="en-US" sz="1800" dirty="0"/>
              <a:t> </a:t>
            </a:r>
            <a:r>
              <a:rPr lang="en-US" sz="1800" dirty="0" err="1"/>
              <a:t>tanggal</a:t>
            </a:r>
            <a:r>
              <a:rPr lang="en-US" sz="1800" dirty="0"/>
              <a:t> 14-Maret-2020 </a:t>
            </a:r>
            <a:r>
              <a:rPr lang="en-US" sz="1800" dirty="0" err="1"/>
              <a:t>terkait</a:t>
            </a:r>
            <a:r>
              <a:rPr lang="en-US" sz="1800" dirty="0"/>
              <a:t> Packing Bocor </a:t>
            </a:r>
            <a:r>
              <a:rPr lang="en-US" sz="1800" dirty="0" err="1"/>
              <a:t>utk</a:t>
            </a:r>
            <a:r>
              <a:rPr lang="en-US" sz="1800" dirty="0"/>
              <a:t> Gula 1Kg yang </a:t>
            </a:r>
            <a:r>
              <a:rPr lang="en-US" sz="1800" dirty="0" err="1"/>
              <a:t>dikirim</a:t>
            </a:r>
            <a:r>
              <a:rPr lang="en-US" sz="1800" dirty="0"/>
              <a:t> </a:t>
            </a:r>
            <a:r>
              <a:rPr lang="en-US" sz="1800" dirty="0" err="1"/>
              <a:t>tanggal</a:t>
            </a:r>
            <a:r>
              <a:rPr lang="en-US" sz="1800" dirty="0"/>
              <a:t> 10-Maret-2020,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Prosedur</a:t>
            </a:r>
            <a:r>
              <a:rPr lang="en-US" sz="1800" dirty="0"/>
              <a:t> </a:t>
            </a:r>
            <a:r>
              <a:rPr lang="en-US" sz="1800" dirty="0" err="1"/>
              <a:t>Penanganan</a:t>
            </a:r>
            <a:r>
              <a:rPr lang="en-US" sz="1800" dirty="0"/>
              <a:t> Claim Customer // 8.2.2 // MAJOR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2B68F-EF24-0840-9322-77913259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58D6-C0B1-8D42-B4E0-E7AF862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5"/>
            <a:ext cx="9906000" cy="1679469"/>
          </a:xfrm>
          <a:solidFill>
            <a:srgbClr val="C00000"/>
          </a:solidFill>
        </p:spPr>
        <p:txBody>
          <a:bodyPr>
            <a:normAutofit fontScale="90000"/>
          </a:bodyPr>
          <a:lstStyle/>
          <a:p>
            <a:pPr marL="177800"/>
            <a:r>
              <a:rPr lang="en-US" b="1" u="sng" dirty="0">
                <a:solidFill>
                  <a:schemeClr val="bg1"/>
                </a:solidFill>
              </a:rPr>
              <a:t>TUGAS-2:</a:t>
            </a:r>
            <a:br>
              <a:rPr lang="en-US" b="1" u="sng" dirty="0">
                <a:solidFill>
                  <a:schemeClr val="bg1"/>
                </a:solidFill>
              </a:rPr>
            </a:br>
            <a:r>
              <a:rPr lang="en-US" sz="3600" i="1" dirty="0" err="1">
                <a:solidFill>
                  <a:schemeClr val="bg1"/>
                </a:solidFill>
              </a:rPr>
              <a:t>Pemeriksaan</a:t>
            </a:r>
            <a:r>
              <a:rPr lang="en-US" sz="3600" i="1" dirty="0">
                <a:solidFill>
                  <a:schemeClr val="bg1"/>
                </a:solidFill>
              </a:rPr>
              <a:t> Records Proses </a:t>
            </a:r>
            <a:r>
              <a:rPr lang="en-US" sz="3600" i="1" dirty="0" err="1">
                <a:solidFill>
                  <a:schemeClr val="bg1"/>
                </a:solidFill>
              </a:rPr>
              <a:t>Pelatihan</a:t>
            </a:r>
            <a:r>
              <a:rPr lang="en-US" sz="3600" i="1" dirty="0">
                <a:solidFill>
                  <a:schemeClr val="bg1"/>
                </a:solidFill>
              </a:rPr>
              <a:t> dan </a:t>
            </a:r>
            <a:r>
              <a:rPr lang="en-US" sz="3600" i="1" dirty="0" err="1">
                <a:solidFill>
                  <a:schemeClr val="bg1"/>
                </a:solidFill>
              </a:rPr>
              <a:t>Penulisan</a:t>
            </a:r>
            <a:r>
              <a:rPr lang="en-US" sz="3600" i="1" dirty="0">
                <a:solidFill>
                  <a:schemeClr val="bg1"/>
                </a:solidFill>
              </a:rPr>
              <a:t> </a:t>
            </a:r>
            <a:r>
              <a:rPr lang="en-US" sz="3600" i="1" dirty="0" err="1">
                <a:solidFill>
                  <a:schemeClr val="bg1"/>
                </a:solidFill>
              </a:rPr>
              <a:t>Temuan</a:t>
            </a:r>
            <a:r>
              <a:rPr lang="en-US" sz="3600" i="1" dirty="0">
                <a:solidFill>
                  <a:schemeClr val="bg1"/>
                </a:solidFill>
              </a:rPr>
              <a:t> Audit. </a:t>
            </a:r>
            <a:endParaRPr lang="en-US" b="1" i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9B11-5E9F-014F-8E6A-FEC05A7FE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62919"/>
            <a:ext cx="8915400" cy="43091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/>
              <a:t>Periksa</a:t>
            </a:r>
            <a:r>
              <a:rPr lang="en-US" sz="2000" dirty="0"/>
              <a:t> Records Proses </a:t>
            </a:r>
            <a:r>
              <a:rPr lang="en-US" sz="2000" dirty="0" err="1"/>
              <a:t>Pelatihan</a:t>
            </a:r>
            <a:r>
              <a:rPr lang="en-US" sz="2000" dirty="0"/>
              <a:t>, dan </a:t>
            </a:r>
            <a:r>
              <a:rPr lang="en-US" sz="2000" dirty="0" err="1"/>
              <a:t>tuliskan</a:t>
            </a:r>
            <a:r>
              <a:rPr lang="en-US" sz="2000" dirty="0"/>
              <a:t> 2 </a:t>
            </a:r>
            <a:r>
              <a:rPr lang="en-US" sz="2000" dirty="0" err="1"/>
              <a:t>Ketidaksesuaian</a:t>
            </a:r>
            <a:r>
              <a:rPr lang="en-US" sz="2000" dirty="0"/>
              <a:t> yang </a:t>
            </a:r>
            <a:r>
              <a:rPr lang="en-US" sz="2000" dirty="0" err="1"/>
              <a:t>ditemukan</a:t>
            </a:r>
            <a:r>
              <a:rPr lang="en-US" sz="2000" dirty="0"/>
              <a:t>,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- </a:t>
            </a:r>
            <a:r>
              <a:rPr lang="en-US" sz="1800" dirty="0" err="1"/>
              <a:t>Tuliskan</a:t>
            </a:r>
            <a:r>
              <a:rPr lang="en-US" sz="1800" dirty="0"/>
              <a:t> </a:t>
            </a:r>
            <a:r>
              <a:rPr lang="en-US" sz="1800" dirty="0" err="1"/>
              <a:t>temuan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prinsip</a:t>
            </a:r>
            <a:r>
              <a:rPr lang="en-US" sz="1800" dirty="0"/>
              <a:t> </a:t>
            </a:r>
            <a:r>
              <a:rPr lang="en-US" sz="1800" dirty="0" err="1"/>
              <a:t>penulisan</a:t>
            </a:r>
            <a:r>
              <a:rPr lang="en-US" sz="1800" dirty="0"/>
              <a:t> PLOR (Problem, Location, Objective Evidence, </a:t>
            </a:r>
            <a:r>
              <a:rPr lang="en-US" sz="1800" dirty="0" err="1"/>
              <a:t>Refference</a:t>
            </a:r>
            <a:r>
              <a:rPr lang="en-US" sz="18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- </a:t>
            </a:r>
            <a:r>
              <a:rPr lang="en-US" sz="1800" dirty="0" err="1"/>
              <a:t>Sebutkan</a:t>
            </a:r>
            <a:r>
              <a:rPr lang="en-US" sz="1800" dirty="0"/>
              <a:t> KLAUSUL / ELEMEN </a:t>
            </a:r>
            <a:r>
              <a:rPr lang="en-US" sz="1800" dirty="0" err="1"/>
              <a:t>dari</a:t>
            </a:r>
            <a:r>
              <a:rPr lang="en-US" sz="1800" dirty="0"/>
              <a:t> ISO 13485 yang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- </a:t>
            </a:r>
            <a:r>
              <a:rPr lang="en-US" sz="1800" dirty="0" err="1"/>
              <a:t>Tuliskan</a:t>
            </a:r>
            <a:r>
              <a:rPr lang="en-US" sz="1800" dirty="0"/>
              <a:t> KATEGORI TEMUAN (Major Nonconformity </a:t>
            </a:r>
            <a:r>
              <a:rPr lang="en-US" sz="1800" dirty="0" err="1"/>
              <a:t>atau</a:t>
            </a:r>
            <a:r>
              <a:rPr lang="en-US" sz="1800" dirty="0"/>
              <a:t> Minor Nonconformity </a:t>
            </a:r>
            <a:r>
              <a:rPr lang="en-US" sz="1800" dirty="0" err="1"/>
              <a:t>atau</a:t>
            </a:r>
            <a:r>
              <a:rPr lang="en-US" sz="1800" dirty="0"/>
              <a:t> Opportunity for Improvement.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FORMAT PENULISAN JAWABAN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/>
              <a:t>TEMUAN (PLOR) // KLAUSUL // KATEGORI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Contoh</a:t>
            </a:r>
            <a:r>
              <a:rPr lang="en-US" sz="1800" dirty="0"/>
              <a:t>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ditemukan</a:t>
            </a:r>
            <a:r>
              <a:rPr lang="en-US" sz="1800" dirty="0"/>
              <a:t> </a:t>
            </a:r>
            <a:r>
              <a:rPr lang="en-US" sz="1800" dirty="0" err="1"/>
              <a:t>bukti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Claim Customer </a:t>
            </a:r>
            <a:r>
              <a:rPr lang="en-US" sz="1800" dirty="0" err="1"/>
              <a:t>dianalisa</a:t>
            </a:r>
            <a:r>
              <a:rPr lang="en-US" sz="1800" dirty="0"/>
              <a:t> dan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tindakan</a:t>
            </a:r>
            <a:r>
              <a:rPr lang="en-US" sz="1800" dirty="0"/>
              <a:t> </a:t>
            </a:r>
            <a:r>
              <a:rPr lang="en-US" sz="1800" dirty="0" err="1"/>
              <a:t>perbaikan</a:t>
            </a:r>
            <a:r>
              <a:rPr lang="en-US" sz="1800" dirty="0"/>
              <a:t>, di </a:t>
            </a:r>
            <a:r>
              <a:rPr lang="en-US" sz="1800" dirty="0" err="1"/>
              <a:t>bagian</a:t>
            </a:r>
            <a:r>
              <a:rPr lang="en-US" sz="1800" dirty="0"/>
              <a:t> Sales </a:t>
            </a:r>
            <a:r>
              <a:rPr lang="en-US" sz="1800" dirty="0" err="1"/>
              <a:t>terdapat</a:t>
            </a:r>
            <a:r>
              <a:rPr lang="en-US" sz="1800" dirty="0"/>
              <a:t> data Claim </a:t>
            </a:r>
            <a:r>
              <a:rPr lang="en-US" sz="1800" dirty="0" err="1"/>
              <a:t>dari</a:t>
            </a:r>
            <a:r>
              <a:rPr lang="en-US" sz="1800" dirty="0"/>
              <a:t> PT. Lestari </a:t>
            </a:r>
            <a:r>
              <a:rPr lang="en-US" sz="1800" dirty="0" err="1"/>
              <a:t>Alam</a:t>
            </a:r>
            <a:r>
              <a:rPr lang="en-US" sz="1800" dirty="0"/>
              <a:t> </a:t>
            </a:r>
            <a:r>
              <a:rPr lang="en-US" sz="1800" dirty="0" err="1"/>
              <a:t>tanggal</a:t>
            </a:r>
            <a:r>
              <a:rPr lang="en-US" sz="1800" dirty="0"/>
              <a:t> 14-Maret-2020 </a:t>
            </a:r>
            <a:r>
              <a:rPr lang="en-US" sz="1800" dirty="0" err="1"/>
              <a:t>terkait</a:t>
            </a:r>
            <a:r>
              <a:rPr lang="en-US" sz="1800" dirty="0"/>
              <a:t> Packing Bocor </a:t>
            </a:r>
            <a:r>
              <a:rPr lang="en-US" sz="1800" dirty="0" err="1"/>
              <a:t>utk</a:t>
            </a:r>
            <a:r>
              <a:rPr lang="en-US" sz="1800" dirty="0"/>
              <a:t> Gula 1Kg yang </a:t>
            </a:r>
            <a:r>
              <a:rPr lang="en-US" sz="1800" dirty="0" err="1"/>
              <a:t>dikirim</a:t>
            </a:r>
            <a:r>
              <a:rPr lang="en-US" sz="1800" dirty="0"/>
              <a:t> </a:t>
            </a:r>
            <a:r>
              <a:rPr lang="en-US" sz="1800" dirty="0" err="1"/>
              <a:t>tanggal</a:t>
            </a:r>
            <a:r>
              <a:rPr lang="en-US" sz="1800" dirty="0"/>
              <a:t> 10-Maret-2020,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Prosedur</a:t>
            </a:r>
            <a:r>
              <a:rPr lang="en-US" sz="1800" dirty="0"/>
              <a:t> </a:t>
            </a:r>
            <a:r>
              <a:rPr lang="en-US" sz="1800" dirty="0" err="1"/>
              <a:t>Penanganan</a:t>
            </a:r>
            <a:r>
              <a:rPr lang="en-US" sz="1800" dirty="0"/>
              <a:t> Claim Customer // 8.2.2 // MAJOR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2B68F-EF24-0840-9322-77913259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6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omplete_leader_mainpic">
            <a:extLst>
              <a:ext uri="{FF2B5EF4-FFF2-40B4-BE49-F238E27FC236}">
                <a16:creationId xmlns:a16="http://schemas.microsoft.com/office/drawing/2014/main" id="{64E89383-83B0-44EC-A903-E91E60CC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3835047" cy="41848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3C7F05F-996D-4062-AFE3-68BD49596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63485"/>
            <a:ext cx="9906000" cy="1428736"/>
          </a:xfrm>
          <a:solidFill>
            <a:srgbClr val="0000CC"/>
          </a:solidFill>
        </p:spPr>
        <p:txBody>
          <a:bodyPr/>
          <a:lstStyle/>
          <a:p>
            <a:pPr algn="ctr" eaLnBrk="1" hangingPunct="1"/>
            <a:r>
              <a:rPr lang="en-US" b="1" dirty="0">
                <a:solidFill>
                  <a:schemeClr val="bg1"/>
                </a:solidFill>
              </a:rPr>
              <a:t>III. FOLLOW UP AUDIT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285CD24-F6FE-4E66-A93D-BA41391CC1FC}"/>
              </a:ext>
            </a:extLst>
          </p:cNvPr>
          <p:cNvSpPr txBox="1">
            <a:spLocks noChangeArrowheads="1"/>
          </p:cNvSpPr>
          <p:nvPr/>
        </p:nvSpPr>
        <p:spPr>
          <a:xfrm>
            <a:off x="3835047" y="2119086"/>
            <a:ext cx="6070953" cy="32076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1200" indent="-711200" defTabSz="873125" eaLnBrk="0" hangingPunct="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kumimoji="1"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Melakukan</a:t>
            </a:r>
            <a:r>
              <a:rPr kumimoji="1"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Pemantauan</a:t>
            </a:r>
            <a:r>
              <a:rPr kumimoji="1"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Tindakan</a:t>
            </a:r>
            <a:r>
              <a:rPr kumimoji="1"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Perbaikan</a:t>
            </a:r>
            <a:endParaRPr kumimoji="1" 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11200" indent="-711200" defTabSz="873125" eaLnBrk="0" hangingPunct="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kumimoji="1"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Mem-</a:t>
            </a:r>
            <a:r>
              <a:rPr kumimoji="1"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Verifikasi</a:t>
            </a:r>
            <a:r>
              <a:rPr kumimoji="1"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Tindakan</a:t>
            </a:r>
            <a:r>
              <a:rPr kumimoji="1"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Perbaikan</a:t>
            </a:r>
            <a:r>
              <a:rPr kumimoji="1"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kumimoji="1" lang="en-US" sz="3200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11200" indent="-711200" defTabSz="873125" eaLnBrk="0" hangingPunct="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kumimoji="1"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Membuat</a:t>
            </a:r>
            <a:r>
              <a:rPr kumimoji="1"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Laporan</a:t>
            </a:r>
            <a:r>
              <a:rPr kumimoji="1"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untuk</a:t>
            </a:r>
            <a:r>
              <a:rPr kumimoji="1" 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en-US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Manajemen</a:t>
            </a:r>
            <a:endParaRPr kumimoji="1" lang="en-US" sz="3200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203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DC36B1-FCD3-4C91-897B-B86D88914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43" y="322943"/>
            <a:ext cx="6515100" cy="1143000"/>
          </a:xfrm>
        </p:spPr>
        <p:txBody>
          <a:bodyPr>
            <a:normAutofit/>
          </a:bodyPr>
          <a:lstStyle/>
          <a:p>
            <a:r>
              <a:rPr lang="en-US" dirty="0"/>
              <a:t>Management System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01D1AF-20FF-4B59-A46B-192073E9F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43" y="1465943"/>
            <a:ext cx="6565900" cy="5347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/>
              <a:t>Seperangkat</a:t>
            </a:r>
            <a:r>
              <a:rPr lang="en-US" sz="2400" dirty="0"/>
              <a:t> </a:t>
            </a:r>
            <a:r>
              <a:rPr lang="en-US" sz="2400" dirty="0" err="1"/>
              <a:t>elemen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yang </a:t>
            </a:r>
            <a:r>
              <a:rPr lang="en-US" sz="2400" dirty="0" err="1"/>
              <a:t>saling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berinteraksi</a:t>
            </a:r>
            <a:r>
              <a:rPr lang="en-US" sz="2400" dirty="0"/>
              <a:t>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menetapkan</a:t>
            </a:r>
            <a:r>
              <a:rPr lang="en-US" sz="2400" b="1" dirty="0"/>
              <a:t> </a:t>
            </a:r>
            <a:r>
              <a:rPr lang="en-US" sz="2400" b="1" dirty="0" err="1"/>
              <a:t>kebijakan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tujuan</a:t>
            </a:r>
            <a:r>
              <a:rPr lang="en-US" sz="2400" b="1" dirty="0"/>
              <a:t>, </a:t>
            </a:r>
            <a:r>
              <a:rPr lang="en-US" sz="2400" b="1" dirty="0" err="1"/>
              <a:t>dan</a:t>
            </a:r>
            <a:r>
              <a:rPr lang="en-US" sz="2400" b="1" dirty="0"/>
              <a:t> proses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mencapai</a:t>
            </a:r>
            <a:r>
              <a:rPr lang="en-US" sz="2400" b="1" dirty="0"/>
              <a:t> </a:t>
            </a:r>
            <a:r>
              <a:rPr lang="en-US" sz="2400" b="1" dirty="0" err="1"/>
              <a:t>tujuan</a:t>
            </a:r>
            <a:r>
              <a:rPr lang="en-US" sz="2400" b="1" dirty="0"/>
              <a:t> </a:t>
            </a:r>
            <a:r>
              <a:rPr lang="en-US" sz="2400" b="1" dirty="0" err="1"/>
              <a:t>tersebut</a:t>
            </a:r>
            <a:endParaRPr lang="en-US" sz="2400" b="1" dirty="0"/>
          </a:p>
          <a:p>
            <a:pPr marL="0" indent="0">
              <a:buNone/>
            </a:pPr>
            <a:r>
              <a:rPr lang="en-US" sz="1800" dirty="0"/>
              <a:t>(Set of interrelated or interacting elements of an organization </a:t>
            </a:r>
            <a:r>
              <a:rPr lang="en-US" sz="1800" b="1" dirty="0"/>
              <a:t>to establish policies and objectives, and process to achieve those objectives)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 management system can address a single discipline or several disciplines, e.g. quality management, financial, or environmental management</a:t>
            </a:r>
          </a:p>
          <a:p>
            <a:r>
              <a:rPr lang="en-US" sz="1800" dirty="0"/>
              <a:t>The management system elements establish the organization’s structure, roles and responsibilities, planning, operation, policies practices, rules, belief, objectives and processes to achieve those objectives</a:t>
            </a:r>
          </a:p>
          <a:p>
            <a:r>
              <a:rPr lang="en-US" sz="1800" dirty="0"/>
              <a:t>The scope of a management system can include the whole organization, specific and identified functions of the organization, specific and identified sections of the organization, or one or more functions across a group of organizations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C24FC9-A0E1-450C-9F67-81334A0F97D2}"/>
              </a:ext>
            </a:extLst>
          </p:cNvPr>
          <p:cNvSpPr/>
          <p:nvPr/>
        </p:nvSpPr>
        <p:spPr>
          <a:xfrm>
            <a:off x="6943372" y="11775"/>
            <a:ext cx="2962628" cy="6846225"/>
          </a:xfrm>
          <a:prstGeom prst="rect">
            <a:avLst/>
          </a:prstGeom>
          <a:solidFill>
            <a:srgbClr val="041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 dirty="0">
              <a:solidFill>
                <a:srgbClr val="0066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9F43F8-964C-44F4-9DF7-6044D8D1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924" y="3682891"/>
            <a:ext cx="2667001" cy="2457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4B98B7-969B-476F-B0B5-3113D0C2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r="14566"/>
          <a:stretch/>
        </p:blipFill>
        <p:spPr>
          <a:xfrm>
            <a:off x="6936850" y="555171"/>
            <a:ext cx="2969150" cy="28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223078-573F-4A7A-9F6D-B16AB08CE67E}"/>
              </a:ext>
            </a:extLst>
          </p:cNvPr>
          <p:cNvSpPr/>
          <p:nvPr/>
        </p:nvSpPr>
        <p:spPr>
          <a:xfrm>
            <a:off x="304800" y="3071495"/>
            <a:ext cx="9296400" cy="18962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6BC10-F0AB-4DFE-93FD-34DB5A856B58}"/>
              </a:ext>
            </a:extLst>
          </p:cNvPr>
          <p:cNvSpPr/>
          <p:nvPr/>
        </p:nvSpPr>
        <p:spPr>
          <a:xfrm>
            <a:off x="304800" y="1688892"/>
            <a:ext cx="9296400" cy="1363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3DA81958-F6D1-49CC-B235-BE768C478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5105400"/>
            <a:ext cx="8801100" cy="1067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361950" algn="just" eaLnBrk="0" hangingPunct="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533400" algn="l"/>
              </a:tabLst>
            </a:pP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Membuat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CAR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apabila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, status CAR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OPEN(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bila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361950" algn="just" eaLnBrk="0" hangingPunct="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533400" algn="l"/>
              </a:tabLst>
            </a:pP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Membuat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schedule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nonconformances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OPEN</a:t>
            </a:r>
            <a:endParaRPr lang="en-GB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533400" algn="l"/>
              </a:tabLst>
            </a:pP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Gunakan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LOG CAR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memonitor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US" b="0" i="1" dirty="0" err="1">
                <a:latin typeface="Calibri" panose="020F0502020204030204" pitchFamily="34" charset="0"/>
                <a:cs typeface="Calibri" panose="020F0502020204030204" pitchFamily="34" charset="0"/>
              </a:rPr>
              <a:t>tiap</a:t>
            </a:r>
            <a:r>
              <a:rPr lang="en-US" b="0" i="1" dirty="0">
                <a:latin typeface="Calibri" panose="020F0502020204030204" pitchFamily="34" charset="0"/>
                <a:cs typeface="Calibri" panose="020F0502020204030204" pitchFamily="34" charset="0"/>
              </a:rPr>
              <a:t> CAR</a:t>
            </a:r>
            <a:endParaRPr lang="en-GB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F9CB7-B092-4318-8D4C-F3F74706C915}"/>
              </a:ext>
            </a:extLst>
          </p:cNvPr>
          <p:cNvSpPr txBox="1"/>
          <p:nvPr/>
        </p:nvSpPr>
        <p:spPr>
          <a:xfrm>
            <a:off x="152400" y="282714"/>
            <a:ext cx="6458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4000" b="1" dirty="0" err="1"/>
              <a:t>Verifikasi</a:t>
            </a:r>
            <a:r>
              <a:rPr kumimoji="1" lang="en-US" sz="4000" b="1" dirty="0"/>
              <a:t> </a:t>
            </a:r>
            <a:r>
              <a:rPr kumimoji="1" lang="en-US" sz="4000" b="1" dirty="0" err="1"/>
              <a:t>Tindakan</a:t>
            </a:r>
            <a:r>
              <a:rPr kumimoji="1" lang="en-US" sz="4000" b="1" dirty="0"/>
              <a:t> </a:t>
            </a:r>
            <a:r>
              <a:rPr kumimoji="1" lang="en-US" sz="4000" b="1" dirty="0" err="1"/>
              <a:t>Perbaikan</a:t>
            </a:r>
            <a:endParaRPr kumimoji="1" lang="en-GB" sz="40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09CAD1-45E5-45FC-8B55-0DFA44E1AB09}"/>
              </a:ext>
            </a:extLst>
          </p:cNvPr>
          <p:cNvCxnSpPr/>
          <p:nvPr/>
        </p:nvCxnSpPr>
        <p:spPr>
          <a:xfrm>
            <a:off x="0" y="1219200"/>
            <a:ext cx="7467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3">
            <a:extLst>
              <a:ext uri="{FF2B5EF4-FFF2-40B4-BE49-F238E27FC236}">
                <a16:creationId xmlns:a16="http://schemas.microsoft.com/office/drawing/2014/main" id="{EB5CA64D-EA91-4F8C-ABD0-990DD8840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688892"/>
            <a:ext cx="4648200" cy="8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3050" indent="-273050" algn="just" eaLnBrk="0" hangingPunct="0">
              <a:lnSpc>
                <a:spcPct val="120000"/>
              </a:lnSpc>
              <a:buFont typeface="Wingdings" panose="05000000000000000000" pitchFamily="2" charset="2"/>
              <a:buChar char="Ø"/>
              <a:tabLst>
                <a:tab pos="533400" algn="l"/>
              </a:tabLst>
            </a:pP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perbaikan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endParaRPr lang="en-ID" sz="2000" dirty="0"/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E58C07C5-1AF8-4C0F-BE25-06B9553BE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720436"/>
            <a:ext cx="4648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 err="1"/>
              <a:t>Periksa</a:t>
            </a:r>
            <a:r>
              <a:rPr lang="en-US" sz="2000" i="1" dirty="0"/>
              <a:t> &amp; </a:t>
            </a:r>
            <a:r>
              <a:rPr lang="en-US" sz="2000" i="1" dirty="0" err="1"/>
              <a:t>catat</a:t>
            </a:r>
            <a:r>
              <a:rPr lang="en-US" sz="2000" i="1" dirty="0"/>
              <a:t> </a:t>
            </a:r>
            <a:r>
              <a:rPr lang="en-US" sz="2000" i="1" dirty="0" err="1"/>
              <a:t>bukti</a:t>
            </a:r>
            <a:r>
              <a:rPr lang="en-US" sz="2000" i="1" dirty="0"/>
              <a:t> objective </a:t>
            </a:r>
            <a:r>
              <a:rPr lang="en-US" sz="2000" i="1" dirty="0" err="1"/>
              <a:t>bahwa</a:t>
            </a:r>
            <a:r>
              <a:rPr lang="en-US" sz="2000" i="1" dirty="0"/>
              <a:t> </a:t>
            </a:r>
            <a:r>
              <a:rPr lang="en-US" sz="2000" i="1" dirty="0" err="1"/>
              <a:t>tindakan</a:t>
            </a:r>
            <a:r>
              <a:rPr lang="en-US" sz="2000" i="1" dirty="0"/>
              <a:t> </a:t>
            </a:r>
            <a:r>
              <a:rPr lang="en-US" sz="2000" i="1" dirty="0" err="1"/>
              <a:t>perbaikan</a:t>
            </a:r>
            <a:r>
              <a:rPr lang="en-US" sz="2000" i="1" dirty="0"/>
              <a:t> </a:t>
            </a:r>
            <a:r>
              <a:rPr lang="en-US" sz="2000" i="1" dirty="0" err="1"/>
              <a:t>telah</a:t>
            </a:r>
            <a:r>
              <a:rPr lang="en-US" sz="2000" i="1" dirty="0"/>
              <a:t> </a:t>
            </a:r>
            <a:r>
              <a:rPr lang="en-US" sz="2000" i="1" dirty="0" err="1"/>
              <a:t>dilakukan</a:t>
            </a:r>
            <a:r>
              <a:rPr lang="en-US" sz="2000" i="1" dirty="0"/>
              <a:t> </a:t>
            </a:r>
            <a:r>
              <a:rPr lang="en-US" sz="2000" i="1" dirty="0" err="1"/>
              <a:t>termasuk</a:t>
            </a:r>
            <a:r>
              <a:rPr lang="en-US" sz="2000" i="1" dirty="0"/>
              <a:t> </a:t>
            </a:r>
            <a:r>
              <a:rPr lang="en-US" sz="2000" i="1" dirty="0" err="1"/>
              <a:t>meilhat</a:t>
            </a:r>
            <a:r>
              <a:rPr lang="en-US" sz="2000" i="1" dirty="0"/>
              <a:t> </a:t>
            </a:r>
            <a:r>
              <a:rPr lang="en-US" sz="2000" i="1" dirty="0" err="1"/>
              <a:t>kondisi</a:t>
            </a:r>
            <a:r>
              <a:rPr lang="en-US" sz="2000" i="1" dirty="0"/>
              <a:t> actual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1777E6BA-6D04-4ED6-9785-437929A98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166059"/>
            <a:ext cx="4648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lvl="0" indent="-285750" defTabSz="990570">
              <a:buFont typeface="Wingdings" panose="05000000000000000000" pitchFamily="2" charset="2"/>
              <a:buChar char="Ø"/>
              <a:defRPr/>
            </a:pP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perbaikan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agar </a:t>
            </a:r>
            <a:r>
              <a:rPr lang="en-US" sz="2000" dirty="0" err="1"/>
              <a:t>masalah</a:t>
            </a:r>
            <a:r>
              <a:rPr lang="en-US" sz="2000" dirty="0"/>
              <a:t> yang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terulang</a:t>
            </a:r>
            <a:endParaRPr lang="en-ID" sz="2000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74167655-F44B-436A-990E-3B3F9DA5D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166059"/>
            <a:ext cx="4648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 err="1"/>
              <a:t>Lakukan</a:t>
            </a:r>
            <a:r>
              <a:rPr lang="en-US" sz="2000" i="1" dirty="0"/>
              <a:t> sampling </a:t>
            </a:r>
            <a:r>
              <a:rPr lang="en-US" sz="2000" i="1" dirty="0" err="1"/>
              <a:t>ulang</a:t>
            </a:r>
            <a:r>
              <a:rPr lang="en-US" sz="2000" i="1" dirty="0"/>
              <a:t> </a:t>
            </a:r>
            <a:r>
              <a:rPr lang="en-US" sz="2000" b="1" i="1" u="sng" dirty="0" err="1"/>
              <a:t>dari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periode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setelah</a:t>
            </a:r>
            <a:r>
              <a:rPr lang="en-US" sz="2000" b="1" i="1" u="sng" dirty="0"/>
              <a:t> </a:t>
            </a:r>
            <a:r>
              <a:rPr lang="en-US" sz="2000" i="1" dirty="0" err="1"/>
              <a:t>dilakukan</a:t>
            </a:r>
            <a:r>
              <a:rPr lang="en-US" sz="2000" i="1" dirty="0"/>
              <a:t> </a:t>
            </a:r>
            <a:r>
              <a:rPr lang="en-US" sz="2000" i="1" dirty="0" err="1"/>
              <a:t>perbaikan</a:t>
            </a:r>
            <a:r>
              <a:rPr lang="en-US" sz="2000" i="1" dirty="0"/>
              <a:t>,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memastikan</a:t>
            </a:r>
            <a:r>
              <a:rPr lang="en-US" sz="2000" i="1" dirty="0"/>
              <a:t> </a:t>
            </a:r>
            <a:r>
              <a:rPr lang="en-US" sz="2000" i="1" dirty="0" err="1"/>
              <a:t>bahwa</a:t>
            </a:r>
            <a:r>
              <a:rPr lang="en-US" sz="2000" i="1" dirty="0"/>
              <a:t> </a:t>
            </a:r>
            <a:r>
              <a:rPr lang="en-US" sz="2000" i="1" dirty="0" err="1"/>
              <a:t>tindakan</a:t>
            </a:r>
            <a:r>
              <a:rPr lang="en-US" sz="2000" i="1" dirty="0"/>
              <a:t> </a:t>
            </a:r>
            <a:r>
              <a:rPr lang="en-US" sz="2000" i="1" dirty="0" err="1"/>
              <a:t>perbaikan</a:t>
            </a:r>
            <a:r>
              <a:rPr lang="en-US" sz="2000" i="1" dirty="0"/>
              <a:t> </a:t>
            </a:r>
            <a:r>
              <a:rPr lang="en-US" sz="2000" i="1" dirty="0" err="1"/>
              <a:t>benar-benar</a:t>
            </a:r>
            <a:r>
              <a:rPr lang="en-US" sz="2000" i="1" dirty="0"/>
              <a:t> </a:t>
            </a:r>
            <a:r>
              <a:rPr lang="en-US" sz="2000" i="1" dirty="0" err="1"/>
              <a:t>efektif</a:t>
            </a:r>
            <a:r>
              <a:rPr lang="en-US" sz="2000" i="1" dirty="0"/>
              <a:t> </a:t>
            </a:r>
            <a:r>
              <a:rPr lang="en-US" sz="2000" i="1" dirty="0" err="1"/>
              <a:t>sehingga</a:t>
            </a:r>
            <a:r>
              <a:rPr lang="en-US" sz="2000" i="1" dirty="0"/>
              <a:t> </a:t>
            </a:r>
            <a:r>
              <a:rPr lang="en-US" sz="2000" i="1" dirty="0" err="1"/>
              <a:t>masalah</a:t>
            </a:r>
            <a:r>
              <a:rPr lang="en-US" sz="2000" i="1" dirty="0"/>
              <a:t> yang </a:t>
            </a:r>
            <a:r>
              <a:rPr lang="en-US" sz="2000" i="1" dirty="0" err="1"/>
              <a:t>sama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terulang</a:t>
            </a:r>
            <a:endParaRPr lang="en-US" sz="2000" i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F7D04A-D905-4AB8-A28E-8D0CFF369A3D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flipV="1">
            <a:off x="4953000" y="1688892"/>
            <a:ext cx="0" cy="327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6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10" grpId="0" uiExpand="1" build="allAtOnce"/>
      <p:bldP spid="11" grpId="0" uiExpand="1" build="allAtOnce"/>
      <p:bldP spid="12" grpId="0" uiExpand="1" build="allAtOnce"/>
      <p:bldP spid="13" grpId="0" uiExpand="1" build="allAtOnce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ector Man Watching Tv, Man Vector, Tv V #547408 - PNG Images - PNGio">
            <a:extLst>
              <a:ext uri="{FF2B5EF4-FFF2-40B4-BE49-F238E27FC236}">
                <a16:creationId xmlns:a16="http://schemas.microsoft.com/office/drawing/2014/main" id="{B4091E75-7199-4B76-A34D-89ABA178C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957" y="94957"/>
            <a:ext cx="6668086" cy="666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D508AD-B558-495B-B885-442BD278D8EE}"/>
              </a:ext>
            </a:extLst>
          </p:cNvPr>
          <p:cNvSpPr txBox="1"/>
          <p:nvPr/>
        </p:nvSpPr>
        <p:spPr>
          <a:xfrm flipH="1">
            <a:off x="570914" y="5111029"/>
            <a:ext cx="8649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/>
              <a:t>Saat</a:t>
            </a:r>
            <a:r>
              <a:rPr lang="en-US" sz="2400" i="1" dirty="0"/>
              <a:t> </a:t>
            </a:r>
            <a:r>
              <a:rPr lang="en-US" sz="2400" i="1" dirty="0" err="1"/>
              <a:t>diluar</a:t>
            </a:r>
            <a:r>
              <a:rPr lang="en-US" sz="2400" i="1" dirty="0"/>
              <a:t> </a:t>
            </a:r>
            <a:r>
              <a:rPr lang="en-US" sz="2400" i="1" dirty="0" err="1"/>
              <a:t>hujan</a:t>
            </a:r>
            <a:r>
              <a:rPr lang="en-US" sz="2400" i="1" dirty="0"/>
              <a:t> </a:t>
            </a:r>
            <a:r>
              <a:rPr lang="en-US" sz="2400" i="1" dirty="0" err="1"/>
              <a:t>deras</a:t>
            </a:r>
            <a:r>
              <a:rPr lang="en-US" sz="2400" i="1" dirty="0"/>
              <a:t>, Pak Bin </a:t>
            </a:r>
            <a:r>
              <a:rPr lang="en-US" sz="2400" i="1" dirty="0" err="1"/>
              <a:t>sedang</a:t>
            </a:r>
            <a:r>
              <a:rPr lang="en-US" sz="2400" i="1" dirty="0"/>
              <a:t> </a:t>
            </a:r>
            <a:r>
              <a:rPr lang="en-US" sz="2400" i="1" dirty="0" err="1"/>
              <a:t>menonton</a:t>
            </a:r>
            <a:r>
              <a:rPr lang="en-US" sz="2400" i="1" dirty="0"/>
              <a:t> tv….</a:t>
            </a:r>
          </a:p>
          <a:p>
            <a:pPr algn="ctr"/>
            <a:r>
              <a:rPr lang="en-US" sz="2400" i="1" dirty="0"/>
              <a:t>Lalu </a:t>
            </a:r>
            <a:r>
              <a:rPr lang="en-US" sz="2400" i="1" dirty="0" err="1"/>
              <a:t>dia</a:t>
            </a:r>
            <a:r>
              <a:rPr lang="en-US" sz="2400" i="1" dirty="0"/>
              <a:t> </a:t>
            </a:r>
            <a:r>
              <a:rPr lang="en-US" sz="2400" i="1" dirty="0" err="1"/>
              <a:t>melihat</a:t>
            </a:r>
            <a:r>
              <a:rPr lang="en-US" sz="2400" i="1" dirty="0"/>
              <a:t> di </a:t>
            </a:r>
            <a:r>
              <a:rPr lang="en-US" sz="2400" i="1" dirty="0" err="1"/>
              <a:t>dekat</a:t>
            </a:r>
            <a:r>
              <a:rPr lang="en-US" sz="2400" i="1" dirty="0"/>
              <a:t> tv, </a:t>
            </a:r>
            <a:r>
              <a:rPr lang="en-US" sz="2400" i="1" dirty="0" err="1"/>
              <a:t>ada</a:t>
            </a:r>
            <a:r>
              <a:rPr lang="en-US" sz="2400" i="1" dirty="0"/>
              <a:t> </a:t>
            </a:r>
            <a:r>
              <a:rPr lang="en-US" sz="2400" i="1" dirty="0" err="1"/>
              <a:t>tetesan</a:t>
            </a:r>
            <a:r>
              <a:rPr lang="en-US" sz="2400" i="1" dirty="0"/>
              <a:t> air </a:t>
            </a:r>
            <a:r>
              <a:rPr lang="en-US" sz="2400" i="1" dirty="0" err="1"/>
              <a:t>dari</a:t>
            </a:r>
            <a:r>
              <a:rPr lang="en-US" sz="2400" i="1" dirty="0"/>
              <a:t> atap (bocor)</a:t>
            </a:r>
            <a:endParaRPr lang="en-ID" sz="2400" i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0F29B3-A7E0-42DD-AFB5-D6EFD04BFDC6}"/>
              </a:ext>
            </a:extLst>
          </p:cNvPr>
          <p:cNvSpPr/>
          <p:nvPr/>
        </p:nvSpPr>
        <p:spPr>
          <a:xfrm>
            <a:off x="570914" y="568030"/>
            <a:ext cx="87641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 BRIEFING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SOLVING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543CC75E-2B77-4573-9265-0133F25E7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142" y="168637"/>
            <a:ext cx="2196663" cy="79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76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305D9A-978E-4266-86A4-D6B610634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13" y="477672"/>
            <a:ext cx="4143375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5C5136-422D-4A55-9A1E-E11450FED114}"/>
              </a:ext>
            </a:extLst>
          </p:cNvPr>
          <p:cNvSpPr txBox="1"/>
          <p:nvPr/>
        </p:nvSpPr>
        <p:spPr>
          <a:xfrm flipH="1">
            <a:off x="5939051" y="1405719"/>
            <a:ext cx="33960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err="1"/>
              <a:t>Masalah</a:t>
            </a:r>
            <a:r>
              <a:rPr lang="en-US" sz="2400" u="sng" dirty="0"/>
              <a:t> </a:t>
            </a:r>
            <a:r>
              <a:rPr lang="en-US" sz="2400" u="sng" dirty="0" err="1"/>
              <a:t>nya</a:t>
            </a:r>
            <a:r>
              <a:rPr lang="en-US" sz="2400" u="sng" dirty="0"/>
              <a:t> </a:t>
            </a:r>
            <a:r>
              <a:rPr lang="en-US" sz="2400" u="sng" dirty="0" err="1"/>
              <a:t>adalah</a:t>
            </a:r>
            <a:r>
              <a:rPr lang="en-US" sz="2400" u="sng" dirty="0"/>
              <a:t> :</a:t>
            </a:r>
          </a:p>
          <a:p>
            <a:pPr algn="ctr"/>
            <a:r>
              <a:rPr lang="en-US" sz="2400" dirty="0"/>
              <a:t>Atap Bocor</a:t>
            </a:r>
          </a:p>
          <a:p>
            <a:pPr algn="ctr"/>
            <a:endParaRPr lang="en-US" sz="2400" dirty="0"/>
          </a:p>
          <a:p>
            <a:pPr algn="ctr"/>
            <a:r>
              <a:rPr lang="en-US" sz="2400" u="sng" dirty="0"/>
              <a:t>Tindakan :</a:t>
            </a:r>
          </a:p>
          <a:p>
            <a:pPr algn="ctr"/>
            <a:r>
              <a:rPr lang="en-US" sz="2400" dirty="0" err="1"/>
              <a:t>Menampung</a:t>
            </a:r>
            <a:r>
              <a:rPr lang="en-US" sz="2400" dirty="0"/>
              <a:t> air </a:t>
            </a:r>
            <a:r>
              <a:rPr lang="en-US" sz="2400" dirty="0" err="1"/>
              <a:t>dengan</a:t>
            </a:r>
            <a:r>
              <a:rPr lang="en-US" sz="2400" dirty="0"/>
              <a:t> ember</a:t>
            </a:r>
            <a:endParaRPr lang="en-ID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701140-0DEB-4E46-A231-FC97092B2AC6}"/>
              </a:ext>
            </a:extLst>
          </p:cNvPr>
          <p:cNvSpPr/>
          <p:nvPr/>
        </p:nvSpPr>
        <p:spPr>
          <a:xfrm>
            <a:off x="570914" y="4033266"/>
            <a:ext cx="876417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CORRECTION 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TINDAKAN SEMENTARA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E5960-E217-42F3-9E99-47CB321D57B8}"/>
              </a:ext>
            </a:extLst>
          </p:cNvPr>
          <p:cNvSpPr txBox="1"/>
          <p:nvPr/>
        </p:nvSpPr>
        <p:spPr>
          <a:xfrm flipH="1">
            <a:off x="0" y="5340618"/>
            <a:ext cx="990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Tindakan </a:t>
            </a:r>
            <a:r>
              <a:rPr lang="en-US" sz="3200" dirty="0" err="1"/>
              <a:t>baru</a:t>
            </a:r>
            <a:r>
              <a:rPr lang="en-US" sz="3200" dirty="0"/>
              <a:t> </a:t>
            </a:r>
            <a:r>
              <a:rPr lang="en-US" sz="3200" dirty="0" err="1"/>
              <a:t>terhadap</a:t>
            </a:r>
            <a:r>
              <a:rPr lang="en-US" sz="3200" dirty="0"/>
              <a:t> </a:t>
            </a:r>
            <a:r>
              <a:rPr lang="en-US" sz="3200" dirty="0" err="1"/>
              <a:t>masalahnya</a:t>
            </a:r>
            <a:r>
              <a:rPr lang="en-US" sz="3200" dirty="0"/>
              <a:t>,</a:t>
            </a:r>
          </a:p>
          <a:p>
            <a:pPr algn="ctr"/>
            <a:r>
              <a:rPr lang="en-US" sz="3200" dirty="0" err="1"/>
              <a:t>Setiap</a:t>
            </a:r>
            <a:r>
              <a:rPr lang="en-US" sz="3200" dirty="0"/>
              <a:t> </a:t>
            </a:r>
            <a:r>
              <a:rPr lang="en-US" sz="3200" dirty="0" err="1"/>
              <a:t>hujan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melakukan</a:t>
            </a:r>
            <a:r>
              <a:rPr lang="en-US" sz="3200" dirty="0"/>
              <a:t> Tindakan yang </a:t>
            </a:r>
            <a:r>
              <a:rPr lang="en-US" sz="3200" dirty="0" err="1"/>
              <a:t>sama</a:t>
            </a:r>
            <a:endParaRPr lang="en-ID" sz="3200" dirty="0"/>
          </a:p>
        </p:txBody>
      </p:sp>
      <p:pic>
        <p:nvPicPr>
          <p:cNvPr id="20" name="Picture 11">
            <a:extLst>
              <a:ext uri="{FF2B5EF4-FFF2-40B4-BE49-F238E27FC236}">
                <a16:creationId xmlns:a16="http://schemas.microsoft.com/office/drawing/2014/main" id="{ECB33C22-A82F-4753-8F4A-CB62218B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57" y="116998"/>
            <a:ext cx="1777413" cy="64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06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9FD93-0DA3-41C5-AAE2-D8A3DED07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1" y="1686959"/>
            <a:ext cx="4710332" cy="312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FC148-0DDF-4077-830C-F7EBB346DF38}"/>
              </a:ext>
            </a:extLst>
          </p:cNvPr>
          <p:cNvSpPr txBox="1"/>
          <p:nvPr/>
        </p:nvSpPr>
        <p:spPr>
          <a:xfrm flipH="1">
            <a:off x="208514" y="347961"/>
            <a:ext cx="4927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Setelah </a:t>
            </a:r>
            <a:r>
              <a:rPr lang="en-US" sz="2400" i="1" dirty="0" err="1"/>
              <a:t>hujan</a:t>
            </a:r>
            <a:r>
              <a:rPr lang="en-US" sz="2400" i="1" dirty="0"/>
              <a:t> </a:t>
            </a:r>
            <a:r>
              <a:rPr lang="en-US" sz="2400" i="1" dirty="0" err="1"/>
              <a:t>reda</a:t>
            </a:r>
            <a:r>
              <a:rPr lang="en-US" sz="2400" i="1" dirty="0"/>
              <a:t>, Pak Bin </a:t>
            </a:r>
            <a:r>
              <a:rPr lang="en-US" sz="2400" i="1" dirty="0" err="1"/>
              <a:t>memeriksa</a:t>
            </a:r>
            <a:r>
              <a:rPr lang="en-US" sz="2400" i="1" dirty="0"/>
              <a:t> atap </a:t>
            </a:r>
            <a:r>
              <a:rPr lang="en-US" sz="2400" i="1" dirty="0" err="1"/>
              <a:t>rumah</a:t>
            </a:r>
            <a:r>
              <a:rPr lang="en-US" sz="2400" i="1" dirty="0"/>
              <a:t>, dan </a:t>
            </a:r>
            <a:r>
              <a:rPr lang="en-US" sz="2400" i="1" dirty="0" err="1"/>
              <a:t>mendapati</a:t>
            </a:r>
            <a:r>
              <a:rPr lang="en-US" sz="2400" i="1" dirty="0"/>
              <a:t> </a:t>
            </a:r>
            <a:r>
              <a:rPr lang="en-US" sz="2400" i="1" dirty="0" err="1"/>
              <a:t>genteng</a:t>
            </a:r>
            <a:r>
              <a:rPr lang="en-US" sz="2400" i="1" dirty="0"/>
              <a:t> yang </a:t>
            </a:r>
            <a:r>
              <a:rPr lang="en-US" sz="2400" i="1" dirty="0" err="1"/>
              <a:t>pecah</a:t>
            </a:r>
            <a:endParaRPr lang="en-ID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61FF6-DCB0-41D8-ADED-56A6858726FF}"/>
              </a:ext>
            </a:extLst>
          </p:cNvPr>
          <p:cNvSpPr txBox="1"/>
          <p:nvPr/>
        </p:nvSpPr>
        <p:spPr>
          <a:xfrm flipH="1">
            <a:off x="316952" y="4955382"/>
            <a:ext cx="492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Lalu Pak Bin </a:t>
            </a:r>
            <a:r>
              <a:rPr lang="en-US" sz="2400" i="1" dirty="0" err="1"/>
              <a:t>mengganti</a:t>
            </a:r>
            <a:r>
              <a:rPr lang="en-US" sz="2400" i="1" dirty="0"/>
              <a:t> </a:t>
            </a:r>
            <a:r>
              <a:rPr lang="en-US" sz="2400" i="1" dirty="0" err="1"/>
              <a:t>genteng</a:t>
            </a:r>
            <a:r>
              <a:rPr lang="en-US" sz="2400" i="1" dirty="0"/>
              <a:t> </a:t>
            </a:r>
            <a:r>
              <a:rPr lang="en-US" sz="2400" i="1" dirty="0" err="1"/>
              <a:t>tsb</a:t>
            </a:r>
            <a:endParaRPr lang="en-ID" sz="2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CFCF2-E545-4BAD-B8DC-BC451C0FB5A6}"/>
              </a:ext>
            </a:extLst>
          </p:cNvPr>
          <p:cNvSpPr txBox="1"/>
          <p:nvPr/>
        </p:nvSpPr>
        <p:spPr>
          <a:xfrm flipH="1">
            <a:off x="5363569" y="702289"/>
            <a:ext cx="4333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u="sng" dirty="0" err="1"/>
              <a:t>Penyebab</a:t>
            </a:r>
            <a:r>
              <a:rPr lang="en-US" sz="2400" i="1" u="sng" dirty="0"/>
              <a:t> </a:t>
            </a:r>
            <a:r>
              <a:rPr lang="en-US" sz="2400" i="1" u="sng" dirty="0" err="1"/>
              <a:t>mengapa</a:t>
            </a:r>
            <a:r>
              <a:rPr lang="en-US" sz="2400" i="1" u="sng" dirty="0"/>
              <a:t> atap bocor :</a:t>
            </a:r>
          </a:p>
          <a:p>
            <a:pPr algn="ctr"/>
            <a:r>
              <a:rPr lang="en-US" sz="2400" i="1" dirty="0" err="1"/>
              <a:t>Genteng</a:t>
            </a:r>
            <a:r>
              <a:rPr lang="en-US" sz="2400" i="1" dirty="0"/>
              <a:t> </a:t>
            </a:r>
            <a:r>
              <a:rPr lang="en-US" sz="2400" i="1" dirty="0" err="1"/>
              <a:t>Pecah</a:t>
            </a:r>
            <a:endParaRPr lang="en-US" sz="2400" i="1" dirty="0"/>
          </a:p>
          <a:p>
            <a:pPr algn="ctr"/>
            <a:endParaRPr lang="en-US" sz="2400" i="1" dirty="0"/>
          </a:p>
          <a:p>
            <a:pPr algn="ctr"/>
            <a:r>
              <a:rPr lang="en-US" sz="2400" i="1" u="sng" dirty="0"/>
              <a:t>Tindakan </a:t>
            </a:r>
            <a:r>
              <a:rPr lang="en-US" sz="2400" i="1" u="sng" dirty="0" err="1"/>
              <a:t>Perbaikan</a:t>
            </a:r>
            <a:r>
              <a:rPr lang="en-US" sz="2400" i="1" u="sng" dirty="0"/>
              <a:t> :</a:t>
            </a:r>
          </a:p>
          <a:p>
            <a:pPr algn="ctr"/>
            <a:r>
              <a:rPr lang="en-US" sz="2400" i="1" dirty="0" err="1"/>
              <a:t>Mengganti</a:t>
            </a:r>
            <a:r>
              <a:rPr lang="en-US" sz="2400" i="1" dirty="0"/>
              <a:t> </a:t>
            </a:r>
            <a:r>
              <a:rPr lang="en-US" sz="2400" i="1" dirty="0" err="1"/>
              <a:t>Genteng</a:t>
            </a:r>
            <a:endParaRPr lang="en-ID" sz="2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D60AB-A846-4215-85A0-614C08FCD70F}"/>
              </a:ext>
            </a:extLst>
          </p:cNvPr>
          <p:cNvSpPr txBox="1"/>
          <p:nvPr/>
        </p:nvSpPr>
        <p:spPr>
          <a:xfrm flipH="1">
            <a:off x="5066922" y="3101450"/>
            <a:ext cx="4839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/>
              <a:t>Apakah</a:t>
            </a:r>
            <a:r>
              <a:rPr lang="en-US" sz="2400" i="1" dirty="0"/>
              <a:t> </a:t>
            </a:r>
            <a:r>
              <a:rPr lang="en-US" sz="2400" i="1" dirty="0" err="1"/>
              <a:t>masalah</a:t>
            </a:r>
            <a:r>
              <a:rPr lang="en-US" sz="2400" i="1" dirty="0"/>
              <a:t> </a:t>
            </a:r>
            <a:r>
              <a:rPr lang="en-US" sz="2400" i="1" dirty="0" err="1"/>
              <a:t>sudah</a:t>
            </a:r>
            <a:r>
              <a:rPr lang="en-US" sz="2400" i="1" dirty="0"/>
              <a:t> </a:t>
            </a:r>
            <a:r>
              <a:rPr lang="en-US" sz="2400" i="1" dirty="0" err="1"/>
              <a:t>selesai</a:t>
            </a:r>
            <a:r>
              <a:rPr lang="en-US" sz="2400" i="1" dirty="0"/>
              <a:t>?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 err="1"/>
              <a:t>Apakah</a:t>
            </a:r>
            <a:r>
              <a:rPr lang="en-US" sz="2400" i="1" dirty="0"/>
              <a:t> Tindakan </a:t>
            </a:r>
            <a:r>
              <a:rPr lang="en-US" sz="2400" i="1" dirty="0" err="1"/>
              <a:t>perbaikan</a:t>
            </a:r>
            <a:r>
              <a:rPr lang="en-US" sz="2400" i="1" dirty="0"/>
              <a:t> </a:t>
            </a:r>
            <a:r>
              <a:rPr lang="en-US" sz="2400" i="1" dirty="0" err="1"/>
              <a:t>sudah</a:t>
            </a:r>
            <a:r>
              <a:rPr lang="en-US" sz="2400" i="1" dirty="0"/>
              <a:t> </a:t>
            </a:r>
            <a:r>
              <a:rPr lang="en-US" sz="2400" i="1" dirty="0" err="1"/>
              <a:t>dipastikan</a:t>
            </a:r>
            <a:r>
              <a:rPr lang="en-US" sz="2400" i="1" dirty="0"/>
              <a:t> </a:t>
            </a:r>
            <a:r>
              <a:rPr lang="en-US" sz="2400" i="1" dirty="0" err="1"/>
              <a:t>efektif</a:t>
            </a:r>
            <a:r>
              <a:rPr lang="en-US" sz="2400" i="1" dirty="0"/>
              <a:t> </a:t>
            </a:r>
            <a:r>
              <a:rPr lang="en-US" sz="2400" i="1" dirty="0" err="1"/>
              <a:t>menyelesaikan</a:t>
            </a:r>
            <a:r>
              <a:rPr lang="en-US" sz="2400" i="1" dirty="0"/>
              <a:t> </a:t>
            </a:r>
            <a:r>
              <a:rPr lang="en-US" sz="2400" i="1" dirty="0" err="1"/>
              <a:t>masalah</a:t>
            </a:r>
            <a:r>
              <a:rPr lang="en-US" sz="2400" i="1" dirty="0"/>
              <a:t>?</a:t>
            </a:r>
            <a:endParaRPr lang="en-ID" sz="2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E48AE-F128-409A-B20B-E59F104CD658}"/>
              </a:ext>
            </a:extLst>
          </p:cNvPr>
          <p:cNvSpPr txBox="1"/>
          <p:nvPr/>
        </p:nvSpPr>
        <p:spPr>
          <a:xfrm rot="19784431" flipH="1">
            <a:off x="4528333" y="348803"/>
            <a:ext cx="2231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</a:rPr>
              <a:t>ANALISA</a:t>
            </a:r>
            <a:endParaRPr lang="en-ID" sz="2400" b="1" i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F94CA-CD3E-4C32-883C-E4F852C8CD63}"/>
              </a:ext>
            </a:extLst>
          </p:cNvPr>
          <p:cNvSpPr txBox="1"/>
          <p:nvPr/>
        </p:nvSpPr>
        <p:spPr>
          <a:xfrm flipH="1">
            <a:off x="5363569" y="5189072"/>
            <a:ext cx="4333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FF0000"/>
                </a:solidFill>
              </a:rPr>
              <a:t>BELUM…!!!</a:t>
            </a:r>
          </a:p>
          <a:p>
            <a:pPr algn="ctr"/>
            <a:r>
              <a:rPr lang="en-US" sz="2400" b="1" i="1" dirty="0" err="1">
                <a:solidFill>
                  <a:srgbClr val="FF0000"/>
                </a:solidFill>
              </a:rPr>
              <a:t>Penyebab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</a:rPr>
              <a:t>belum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</a:rPr>
              <a:t>sampai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</a:rPr>
              <a:t>ke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</a:rPr>
              <a:t>akarnya</a:t>
            </a:r>
            <a:r>
              <a:rPr lang="en-US" sz="2400" b="1" i="1" dirty="0">
                <a:solidFill>
                  <a:srgbClr val="FF0000"/>
                </a:solidFill>
              </a:rPr>
              <a:t> (Root Cause)</a:t>
            </a:r>
            <a:endParaRPr lang="en-ID" sz="2400" b="1" i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69FC94-0ECB-41FB-949E-897659E0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14" y="6024313"/>
            <a:ext cx="1777413" cy="64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98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F58F344-5994-45CA-97A8-21E5D956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874" y="4053558"/>
            <a:ext cx="3315581" cy="162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9FD93-0DA3-41C5-AAE2-D8A3DED077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60" y="1114058"/>
            <a:ext cx="1963505" cy="1963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FC148-0DDF-4077-830C-F7EBB346DF38}"/>
              </a:ext>
            </a:extLst>
          </p:cNvPr>
          <p:cNvSpPr txBox="1"/>
          <p:nvPr/>
        </p:nvSpPr>
        <p:spPr>
          <a:xfrm flipH="1">
            <a:off x="208513" y="347961"/>
            <a:ext cx="3858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 dirty="0"/>
              <a:t>Pak Bin </a:t>
            </a:r>
            <a:r>
              <a:rPr lang="en-US" sz="2400" i="1" dirty="0" err="1"/>
              <a:t>melakukan</a:t>
            </a:r>
            <a:r>
              <a:rPr lang="en-US" sz="2400" i="1" dirty="0"/>
              <a:t> </a:t>
            </a:r>
            <a:r>
              <a:rPr lang="en-US" sz="2400" i="1" dirty="0" err="1"/>
              <a:t>investigasi</a:t>
            </a:r>
            <a:r>
              <a:rPr lang="en-US" sz="2400" i="1" dirty="0"/>
              <a:t> dan </a:t>
            </a:r>
            <a:r>
              <a:rPr lang="en-US" sz="2400" i="1" dirty="0" err="1"/>
              <a:t>menemukan</a:t>
            </a:r>
            <a:r>
              <a:rPr lang="en-US" sz="2400" i="1" dirty="0"/>
              <a:t> 3 </a:t>
            </a:r>
            <a:r>
              <a:rPr lang="en-US" sz="2400" i="1" dirty="0" err="1"/>
              <a:t>buah</a:t>
            </a:r>
            <a:r>
              <a:rPr lang="en-US" sz="2400" i="1" dirty="0"/>
              <a:t> </a:t>
            </a:r>
            <a:r>
              <a:rPr lang="en-US" sz="2400" i="1" dirty="0" err="1"/>
              <a:t>mangga</a:t>
            </a:r>
            <a:r>
              <a:rPr lang="en-US" sz="2400" i="1" dirty="0"/>
              <a:t> di </a:t>
            </a:r>
            <a:r>
              <a:rPr lang="en-US" sz="2400" i="1" dirty="0" err="1"/>
              <a:t>sekitar</a:t>
            </a:r>
            <a:r>
              <a:rPr lang="en-US" sz="2400" i="1" dirty="0"/>
              <a:t> </a:t>
            </a:r>
            <a:r>
              <a:rPr lang="en-US" sz="2400" i="1" dirty="0" err="1"/>
              <a:t>genteng</a:t>
            </a:r>
            <a:endParaRPr lang="en-ID" sz="2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CFCF2-E545-4BAD-B8DC-BC451C0FB5A6}"/>
              </a:ext>
            </a:extLst>
          </p:cNvPr>
          <p:cNvSpPr txBox="1"/>
          <p:nvPr/>
        </p:nvSpPr>
        <p:spPr>
          <a:xfrm flipH="1">
            <a:off x="5336370" y="1029839"/>
            <a:ext cx="43339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W1 : </a:t>
            </a:r>
          </a:p>
          <a:p>
            <a:r>
              <a:rPr lang="en-US" sz="2400" i="1" u="sng" dirty="0" err="1"/>
              <a:t>Penyebab</a:t>
            </a:r>
            <a:r>
              <a:rPr lang="en-US" sz="2400" i="1" u="sng" dirty="0"/>
              <a:t> </a:t>
            </a:r>
            <a:r>
              <a:rPr lang="en-US" sz="2400" i="1" u="sng" dirty="0" err="1"/>
              <a:t>mengapa</a:t>
            </a:r>
            <a:r>
              <a:rPr lang="en-US" sz="2400" i="1" u="sng" dirty="0"/>
              <a:t> atap bocor :</a:t>
            </a:r>
          </a:p>
          <a:p>
            <a:r>
              <a:rPr lang="en-US" sz="2400" i="1" dirty="0" err="1"/>
              <a:t>Genteng</a:t>
            </a:r>
            <a:r>
              <a:rPr lang="en-US" sz="2400" i="1" dirty="0"/>
              <a:t> </a:t>
            </a:r>
            <a:r>
              <a:rPr lang="en-US" sz="2400" i="1" dirty="0" err="1"/>
              <a:t>Pecah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i="1" dirty="0"/>
              <a:t>W2 :</a:t>
            </a:r>
          </a:p>
          <a:p>
            <a:r>
              <a:rPr lang="en-US" sz="2400" i="1" u="sng" dirty="0" err="1"/>
              <a:t>Mengapa</a:t>
            </a:r>
            <a:r>
              <a:rPr lang="en-US" sz="2400" i="1" u="sng" dirty="0"/>
              <a:t> </a:t>
            </a:r>
            <a:r>
              <a:rPr lang="en-US" sz="2400" i="1" u="sng" dirty="0" err="1"/>
              <a:t>Genteng</a:t>
            </a:r>
            <a:r>
              <a:rPr lang="en-US" sz="2400" i="1" u="sng" dirty="0"/>
              <a:t> </a:t>
            </a:r>
            <a:r>
              <a:rPr lang="en-US" sz="2400" i="1" u="sng" dirty="0" err="1"/>
              <a:t>Pecah</a:t>
            </a:r>
            <a:r>
              <a:rPr lang="en-US" sz="2400" i="1" u="sng" dirty="0"/>
              <a:t> :</a:t>
            </a:r>
          </a:p>
          <a:p>
            <a:r>
              <a:rPr lang="en-US" sz="2400" i="1" dirty="0" err="1"/>
              <a:t>Kejatuhan</a:t>
            </a:r>
            <a:r>
              <a:rPr lang="en-US" sz="2400" i="1" dirty="0"/>
              <a:t> </a:t>
            </a:r>
            <a:r>
              <a:rPr lang="en-US" sz="2400" i="1" dirty="0" err="1"/>
              <a:t>buah</a:t>
            </a:r>
            <a:r>
              <a:rPr lang="en-US" sz="2400" i="1" dirty="0"/>
              <a:t> </a:t>
            </a:r>
            <a:r>
              <a:rPr lang="en-US" sz="2400" i="1" dirty="0" err="1"/>
              <a:t>mangga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i="1" dirty="0"/>
              <a:t>W3 :</a:t>
            </a:r>
          </a:p>
          <a:p>
            <a:r>
              <a:rPr lang="en-US" sz="2400" i="1" u="sng" dirty="0" err="1"/>
              <a:t>Mengapa</a:t>
            </a:r>
            <a:r>
              <a:rPr lang="en-US" sz="2400" i="1" u="sng" dirty="0"/>
              <a:t> </a:t>
            </a:r>
            <a:r>
              <a:rPr lang="en-US" sz="2400" i="1" u="sng" dirty="0" err="1"/>
              <a:t>buah</a:t>
            </a:r>
            <a:r>
              <a:rPr lang="en-US" sz="2400" i="1" u="sng" dirty="0"/>
              <a:t> </a:t>
            </a:r>
            <a:r>
              <a:rPr lang="en-US" sz="2400" i="1" u="sng" dirty="0" err="1"/>
              <a:t>mangga</a:t>
            </a:r>
            <a:r>
              <a:rPr lang="en-US" sz="2400" i="1" u="sng" dirty="0"/>
              <a:t> </a:t>
            </a:r>
            <a:r>
              <a:rPr lang="en-US" sz="2400" i="1" u="sng" dirty="0" err="1"/>
              <a:t>jatuh</a:t>
            </a:r>
            <a:r>
              <a:rPr lang="en-US" sz="2400" i="1" u="sng" dirty="0"/>
              <a:t> </a:t>
            </a:r>
            <a:r>
              <a:rPr lang="en-US" sz="2400" i="1" u="sng" dirty="0" err="1"/>
              <a:t>ke</a:t>
            </a:r>
            <a:r>
              <a:rPr lang="en-US" sz="2400" i="1" u="sng" dirty="0"/>
              <a:t> </a:t>
            </a:r>
            <a:r>
              <a:rPr lang="en-US" sz="2400" i="1" u="sng" dirty="0" err="1"/>
              <a:t>genteng</a:t>
            </a:r>
            <a:r>
              <a:rPr lang="en-US" sz="2400" i="1" u="sng" dirty="0"/>
              <a:t> ?</a:t>
            </a:r>
          </a:p>
          <a:p>
            <a:r>
              <a:rPr lang="en-ID" sz="2400" i="1" dirty="0"/>
              <a:t>Karena </a:t>
            </a:r>
            <a:r>
              <a:rPr lang="en-ID" sz="2400" i="1" dirty="0" err="1"/>
              <a:t>ada</a:t>
            </a:r>
            <a:r>
              <a:rPr lang="en-ID" sz="2400" i="1" dirty="0"/>
              <a:t> </a:t>
            </a:r>
            <a:r>
              <a:rPr lang="en-ID" sz="2400" i="1" dirty="0" err="1"/>
              <a:t>dahan</a:t>
            </a:r>
            <a:r>
              <a:rPr lang="en-ID" sz="2400" i="1" dirty="0"/>
              <a:t> dan ranting yang </a:t>
            </a:r>
            <a:r>
              <a:rPr lang="en-ID" sz="2400" i="1" dirty="0" err="1"/>
              <a:t>berada</a:t>
            </a:r>
            <a:r>
              <a:rPr lang="en-ID" sz="2400" i="1" dirty="0"/>
              <a:t> </a:t>
            </a:r>
            <a:r>
              <a:rPr lang="en-ID" sz="2400" i="1" dirty="0" err="1"/>
              <a:t>tepat</a:t>
            </a:r>
            <a:r>
              <a:rPr lang="en-ID" sz="2400" i="1" dirty="0"/>
              <a:t> di </a:t>
            </a:r>
            <a:r>
              <a:rPr lang="en-ID" sz="2400" i="1" dirty="0" err="1"/>
              <a:t>atas</a:t>
            </a:r>
            <a:r>
              <a:rPr lang="en-ID" sz="2400" i="1" dirty="0"/>
              <a:t> </a:t>
            </a:r>
            <a:r>
              <a:rPr lang="en-ID" sz="2400" i="1" dirty="0" err="1"/>
              <a:t>genteng</a:t>
            </a:r>
            <a:endParaRPr lang="en-US" sz="2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E48AE-F128-409A-B20B-E59F104CD658}"/>
              </a:ext>
            </a:extLst>
          </p:cNvPr>
          <p:cNvSpPr txBox="1"/>
          <p:nvPr/>
        </p:nvSpPr>
        <p:spPr>
          <a:xfrm flipH="1">
            <a:off x="6203541" y="432186"/>
            <a:ext cx="2231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</a:rPr>
              <a:t>ANALISA</a:t>
            </a:r>
            <a:endParaRPr lang="en-ID" sz="2400" b="1" i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B98E37-C61E-476F-9C0D-3BEE7E64C4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7988" y="2124221"/>
            <a:ext cx="2855367" cy="351973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03D8E4-F009-402E-8F5D-0A0FC29BD87F}"/>
              </a:ext>
            </a:extLst>
          </p:cNvPr>
          <p:cNvSpPr/>
          <p:nvPr/>
        </p:nvSpPr>
        <p:spPr>
          <a:xfrm>
            <a:off x="2047988" y="2650110"/>
            <a:ext cx="1172884" cy="162163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93A797F3-D41E-469C-824B-50286B78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1" y="6004860"/>
            <a:ext cx="1777413" cy="64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19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ECFEC3FD-0CB7-4C32-8ED3-C2DCFCDEDFC9}"/>
              </a:ext>
            </a:extLst>
          </p:cNvPr>
          <p:cNvSpPr/>
          <p:nvPr/>
        </p:nvSpPr>
        <p:spPr>
          <a:xfrm rot="206704">
            <a:off x="204779" y="4938642"/>
            <a:ext cx="4714295" cy="1665524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CFCF2-E545-4BAD-B8DC-BC451C0FB5A6}"/>
              </a:ext>
            </a:extLst>
          </p:cNvPr>
          <p:cNvSpPr txBox="1"/>
          <p:nvPr/>
        </p:nvSpPr>
        <p:spPr>
          <a:xfrm flipH="1">
            <a:off x="304800" y="1156449"/>
            <a:ext cx="4648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W1 : </a:t>
            </a:r>
          </a:p>
          <a:p>
            <a:r>
              <a:rPr lang="en-US" sz="2400" i="1" u="sng" dirty="0" err="1"/>
              <a:t>Penyebab</a:t>
            </a:r>
            <a:r>
              <a:rPr lang="en-US" sz="2400" i="1" u="sng" dirty="0"/>
              <a:t> </a:t>
            </a:r>
            <a:r>
              <a:rPr lang="en-US" sz="2400" i="1" u="sng" dirty="0" err="1"/>
              <a:t>mengapa</a:t>
            </a:r>
            <a:r>
              <a:rPr lang="en-US" sz="2400" i="1" u="sng" dirty="0"/>
              <a:t> atap bocor :</a:t>
            </a:r>
          </a:p>
          <a:p>
            <a:r>
              <a:rPr lang="en-US" sz="2400" i="1" dirty="0" err="1"/>
              <a:t>Genteng</a:t>
            </a:r>
            <a:r>
              <a:rPr lang="en-US" sz="2400" i="1" dirty="0"/>
              <a:t> </a:t>
            </a:r>
            <a:r>
              <a:rPr lang="en-US" sz="2400" i="1" dirty="0" err="1"/>
              <a:t>Pecah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i="1" dirty="0"/>
              <a:t>W2 :</a:t>
            </a:r>
          </a:p>
          <a:p>
            <a:r>
              <a:rPr lang="en-US" sz="2400" i="1" u="sng" dirty="0" err="1"/>
              <a:t>Mengapa</a:t>
            </a:r>
            <a:r>
              <a:rPr lang="en-US" sz="2400" i="1" u="sng" dirty="0"/>
              <a:t> </a:t>
            </a:r>
            <a:r>
              <a:rPr lang="en-US" sz="2400" i="1" u="sng" dirty="0" err="1"/>
              <a:t>Genteng</a:t>
            </a:r>
            <a:r>
              <a:rPr lang="en-US" sz="2400" i="1" u="sng" dirty="0"/>
              <a:t> </a:t>
            </a:r>
            <a:r>
              <a:rPr lang="en-US" sz="2400" i="1" u="sng" dirty="0" err="1"/>
              <a:t>Pecah</a:t>
            </a:r>
            <a:r>
              <a:rPr lang="en-US" sz="2400" i="1" u="sng" dirty="0"/>
              <a:t> :</a:t>
            </a:r>
          </a:p>
          <a:p>
            <a:r>
              <a:rPr lang="en-US" sz="2400" i="1" dirty="0" err="1"/>
              <a:t>Kejatuhan</a:t>
            </a:r>
            <a:r>
              <a:rPr lang="en-US" sz="2400" i="1" dirty="0"/>
              <a:t> </a:t>
            </a:r>
            <a:r>
              <a:rPr lang="en-US" sz="2400" i="1" dirty="0" err="1"/>
              <a:t>buah</a:t>
            </a:r>
            <a:r>
              <a:rPr lang="en-US" sz="2400" i="1" dirty="0"/>
              <a:t> </a:t>
            </a:r>
            <a:r>
              <a:rPr lang="en-US" sz="2400" i="1" dirty="0" err="1"/>
              <a:t>mangga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i="1" dirty="0"/>
              <a:t>W3 :</a:t>
            </a:r>
          </a:p>
          <a:p>
            <a:r>
              <a:rPr lang="en-US" sz="2400" i="1" u="sng" dirty="0" err="1"/>
              <a:t>Mengapa</a:t>
            </a:r>
            <a:r>
              <a:rPr lang="en-US" sz="2400" i="1" u="sng" dirty="0"/>
              <a:t> </a:t>
            </a:r>
            <a:r>
              <a:rPr lang="en-US" sz="2400" i="1" u="sng" dirty="0" err="1"/>
              <a:t>buah</a:t>
            </a:r>
            <a:r>
              <a:rPr lang="en-US" sz="2400" i="1" u="sng" dirty="0"/>
              <a:t> </a:t>
            </a:r>
            <a:r>
              <a:rPr lang="en-US" sz="2400" i="1" u="sng" dirty="0" err="1"/>
              <a:t>mangga</a:t>
            </a:r>
            <a:r>
              <a:rPr lang="en-US" sz="2400" i="1" u="sng" dirty="0"/>
              <a:t> </a:t>
            </a:r>
            <a:r>
              <a:rPr lang="en-US" sz="2400" i="1" u="sng" dirty="0" err="1"/>
              <a:t>jatuh</a:t>
            </a:r>
            <a:r>
              <a:rPr lang="en-US" sz="2400" i="1" u="sng" dirty="0"/>
              <a:t> </a:t>
            </a:r>
            <a:r>
              <a:rPr lang="en-US" sz="2400" i="1" u="sng" dirty="0" err="1"/>
              <a:t>ke</a:t>
            </a:r>
            <a:r>
              <a:rPr lang="en-US" sz="2400" i="1" u="sng" dirty="0"/>
              <a:t> </a:t>
            </a:r>
            <a:r>
              <a:rPr lang="en-US" sz="2400" i="1" u="sng" dirty="0" err="1"/>
              <a:t>genteng</a:t>
            </a:r>
            <a:r>
              <a:rPr lang="en-US" sz="2400" i="1" u="sng" dirty="0"/>
              <a:t> ?</a:t>
            </a:r>
          </a:p>
          <a:p>
            <a:r>
              <a:rPr lang="en-ID" sz="2400" i="1" dirty="0">
                <a:effectLst>
                  <a:glow rad="101600">
                    <a:schemeClr val="bg1"/>
                  </a:glow>
                </a:effectLst>
              </a:rPr>
              <a:t>Karena </a:t>
            </a:r>
            <a:r>
              <a:rPr lang="en-ID" sz="2400" i="1" dirty="0" err="1">
                <a:effectLst>
                  <a:glow rad="101600">
                    <a:schemeClr val="bg1"/>
                  </a:glow>
                </a:effectLst>
              </a:rPr>
              <a:t>ada</a:t>
            </a:r>
            <a:r>
              <a:rPr lang="en-ID" sz="2400" i="1" dirty="0">
                <a:effectLst>
                  <a:glow rad="101600">
                    <a:schemeClr val="bg1"/>
                  </a:glow>
                </a:effectLst>
              </a:rPr>
              <a:t> </a:t>
            </a:r>
            <a:r>
              <a:rPr lang="en-ID" sz="2400" i="1" dirty="0" err="1">
                <a:effectLst>
                  <a:glow rad="101600">
                    <a:schemeClr val="bg1"/>
                  </a:glow>
                </a:effectLst>
              </a:rPr>
              <a:t>dahan</a:t>
            </a:r>
            <a:r>
              <a:rPr lang="en-ID" sz="2400" i="1" dirty="0">
                <a:effectLst>
                  <a:glow rad="101600">
                    <a:schemeClr val="bg1"/>
                  </a:glow>
                </a:effectLst>
              </a:rPr>
              <a:t> dan ranting yang </a:t>
            </a:r>
            <a:r>
              <a:rPr lang="en-ID" sz="2400" i="1" dirty="0" err="1">
                <a:effectLst>
                  <a:glow rad="101600">
                    <a:schemeClr val="bg1"/>
                  </a:glow>
                </a:effectLst>
              </a:rPr>
              <a:t>berada</a:t>
            </a:r>
            <a:r>
              <a:rPr lang="en-ID" sz="2400" i="1" dirty="0">
                <a:effectLst>
                  <a:glow rad="101600">
                    <a:schemeClr val="bg1"/>
                  </a:glow>
                </a:effectLst>
              </a:rPr>
              <a:t> </a:t>
            </a:r>
            <a:r>
              <a:rPr lang="en-ID" sz="2400" i="1" dirty="0" err="1">
                <a:effectLst>
                  <a:glow rad="101600">
                    <a:schemeClr val="bg1"/>
                  </a:glow>
                </a:effectLst>
              </a:rPr>
              <a:t>tepat</a:t>
            </a:r>
            <a:r>
              <a:rPr lang="en-ID" sz="2400" i="1" dirty="0">
                <a:effectLst>
                  <a:glow rad="101600">
                    <a:schemeClr val="bg1"/>
                  </a:glow>
                </a:effectLst>
              </a:rPr>
              <a:t> di </a:t>
            </a:r>
            <a:r>
              <a:rPr lang="en-ID" sz="2400" i="1" dirty="0" err="1">
                <a:effectLst>
                  <a:glow rad="101600">
                    <a:schemeClr val="bg1"/>
                  </a:glow>
                </a:effectLst>
              </a:rPr>
              <a:t>atas</a:t>
            </a:r>
            <a:r>
              <a:rPr lang="en-ID" sz="2400" i="1" dirty="0">
                <a:effectLst>
                  <a:glow rad="101600">
                    <a:schemeClr val="bg1"/>
                  </a:glow>
                </a:effectLst>
              </a:rPr>
              <a:t> </a:t>
            </a:r>
            <a:r>
              <a:rPr lang="en-ID" sz="2400" i="1" dirty="0" err="1">
                <a:effectLst>
                  <a:glow rad="101600">
                    <a:schemeClr val="bg1"/>
                  </a:glow>
                </a:effectLst>
              </a:rPr>
              <a:t>genteng</a:t>
            </a:r>
            <a:endParaRPr lang="en-US" sz="2400" i="1" dirty="0"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E48AE-F128-409A-B20B-E59F104CD658}"/>
              </a:ext>
            </a:extLst>
          </p:cNvPr>
          <p:cNvSpPr txBox="1"/>
          <p:nvPr/>
        </p:nvSpPr>
        <p:spPr>
          <a:xfrm flipH="1">
            <a:off x="1486255" y="558796"/>
            <a:ext cx="2231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</a:rPr>
              <a:t>ANALISA</a:t>
            </a:r>
            <a:endParaRPr lang="en-ID" sz="2400" b="1" i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7C671-D2C0-494D-BB5D-B2A567A2F753}"/>
              </a:ext>
            </a:extLst>
          </p:cNvPr>
          <p:cNvSpPr txBox="1"/>
          <p:nvPr/>
        </p:nvSpPr>
        <p:spPr>
          <a:xfrm flipH="1">
            <a:off x="5121812" y="1490008"/>
            <a:ext cx="4784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i="1" dirty="0" err="1"/>
              <a:t>Mengganti</a:t>
            </a:r>
            <a:r>
              <a:rPr lang="en-US" sz="2400" i="1" dirty="0"/>
              <a:t> </a:t>
            </a:r>
            <a:r>
              <a:rPr lang="en-US" sz="2400" i="1" dirty="0" err="1"/>
              <a:t>genteng</a:t>
            </a:r>
            <a:r>
              <a:rPr lang="en-US" sz="2400" i="1" dirty="0"/>
              <a:t> yang </a:t>
            </a:r>
            <a:r>
              <a:rPr lang="en-US" sz="2400" i="1" dirty="0" err="1"/>
              <a:t>pecah</a:t>
            </a:r>
            <a:endParaRPr lang="en-US" sz="2400" i="1" dirty="0"/>
          </a:p>
          <a:p>
            <a:pPr marL="457200" indent="-457200">
              <a:buAutoNum type="arabicPeriod"/>
            </a:pPr>
            <a:endParaRPr lang="en-US" sz="2400" i="1" dirty="0"/>
          </a:p>
          <a:p>
            <a:pPr marL="457200" indent="-457200">
              <a:buAutoNum type="arabicPeriod"/>
            </a:pPr>
            <a:r>
              <a:rPr lang="en-US" sz="2400" i="1" dirty="0" err="1"/>
              <a:t>Menebang</a:t>
            </a:r>
            <a:r>
              <a:rPr lang="en-US" sz="2400" i="1" dirty="0"/>
              <a:t> </a:t>
            </a:r>
            <a:r>
              <a:rPr lang="en-US" sz="2400" i="1" dirty="0" err="1"/>
              <a:t>dahan</a:t>
            </a:r>
            <a:r>
              <a:rPr lang="en-US" sz="2400" i="1" dirty="0"/>
              <a:t> dan ranting yang </a:t>
            </a:r>
            <a:r>
              <a:rPr lang="en-US" sz="2400" i="1" dirty="0" err="1"/>
              <a:t>mengarah</a:t>
            </a:r>
            <a:r>
              <a:rPr lang="en-US" sz="2400" i="1" dirty="0"/>
              <a:t> </a:t>
            </a:r>
            <a:r>
              <a:rPr lang="en-US" sz="2400" i="1" dirty="0" err="1"/>
              <a:t>ke</a:t>
            </a:r>
            <a:r>
              <a:rPr lang="en-US" sz="2400" i="1" dirty="0"/>
              <a:t> atap </a:t>
            </a:r>
            <a:r>
              <a:rPr lang="en-US" sz="2400" i="1" dirty="0" err="1"/>
              <a:t>genteng</a:t>
            </a:r>
            <a:endParaRPr lang="en-US" sz="2400" i="1" dirty="0"/>
          </a:p>
          <a:p>
            <a:pPr marL="457200" indent="-457200">
              <a:buAutoNum type="arabicPeriod"/>
            </a:pPr>
            <a:endParaRPr lang="en-US" sz="2400" i="1" dirty="0"/>
          </a:p>
          <a:p>
            <a:pPr marL="457200" indent="-457200">
              <a:buAutoNum type="arabicPeriod"/>
            </a:pPr>
            <a:r>
              <a:rPr lang="en-US" sz="2400" i="1" dirty="0" err="1"/>
              <a:t>Kontrol</a:t>
            </a:r>
            <a:r>
              <a:rPr lang="en-US" sz="2400" i="1" dirty="0"/>
              <a:t> </a:t>
            </a:r>
            <a:r>
              <a:rPr lang="en-US" sz="2400" i="1" dirty="0" err="1"/>
              <a:t>periodik</a:t>
            </a:r>
            <a:r>
              <a:rPr lang="en-US" sz="2400" i="1" dirty="0"/>
              <a:t> </a:t>
            </a:r>
            <a:r>
              <a:rPr lang="en-US" sz="2400" i="1" dirty="0" err="1"/>
              <a:t>kondisi</a:t>
            </a:r>
            <a:r>
              <a:rPr lang="en-US" sz="2400" i="1" dirty="0"/>
              <a:t> </a:t>
            </a:r>
            <a:r>
              <a:rPr lang="en-US" sz="2400" i="1" dirty="0" err="1"/>
              <a:t>dahan</a:t>
            </a:r>
            <a:r>
              <a:rPr lang="en-US" sz="2400" i="1" dirty="0"/>
              <a:t> dan ranting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A2E8D-054A-4E4A-A059-12AEC61990A8}"/>
              </a:ext>
            </a:extLst>
          </p:cNvPr>
          <p:cNvSpPr txBox="1"/>
          <p:nvPr/>
        </p:nvSpPr>
        <p:spPr>
          <a:xfrm flipH="1">
            <a:off x="4952999" y="558796"/>
            <a:ext cx="4333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</a:rPr>
              <a:t>CORRECTIVE ACTION</a:t>
            </a:r>
            <a:endParaRPr lang="en-ID" sz="2400" b="1" i="1" dirty="0">
              <a:solidFill>
                <a:srgbClr val="FF0000"/>
              </a:solidFill>
            </a:endParaRP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71EA22D8-F91B-4AFE-BE20-CC6B61A5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91" y="5976038"/>
            <a:ext cx="1777413" cy="64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11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/>
      <p:bldP spid="9" grpId="0"/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B60A83C-A98B-4684-B41E-D8501FB528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95282" y="1428736"/>
            <a:ext cx="9004011" cy="283846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700" dirty="0"/>
              <a:t>Correction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Action to eliminate a detected nonconformity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700" dirty="0"/>
              <a:t>Corrective 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Action to </a:t>
            </a:r>
            <a:r>
              <a:rPr lang="en-US" sz="3000" dirty="0"/>
              <a:t>eliminate the causes</a:t>
            </a:r>
            <a:r>
              <a:rPr lang="en-US" sz="2200" dirty="0"/>
              <a:t> of detected nonconformity or other undesirable situation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Note 2 : Corrective action is taken to </a:t>
            </a:r>
            <a:r>
              <a:rPr lang="en-US" sz="3000" dirty="0"/>
              <a:t>prevent recurrence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9B9311F1-3DE8-4553-B27A-74A9DE6AD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298" y="4077831"/>
            <a:ext cx="2809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err="1"/>
              <a:t>Sumber</a:t>
            </a:r>
            <a:r>
              <a:rPr lang="en-US" dirty="0"/>
              <a:t>: ISO 9000:2015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59845-F7B8-496D-9605-461A1C39B85C}"/>
              </a:ext>
            </a:extLst>
          </p:cNvPr>
          <p:cNvSpPr txBox="1"/>
          <p:nvPr/>
        </p:nvSpPr>
        <p:spPr>
          <a:xfrm>
            <a:off x="148478" y="412868"/>
            <a:ext cx="769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Tindakan</a:t>
            </a:r>
            <a:r>
              <a:rPr lang="en-US" sz="3600" b="1" dirty="0"/>
              <a:t> </a:t>
            </a:r>
            <a:r>
              <a:rPr lang="en-US" sz="3600" b="1" dirty="0" err="1"/>
              <a:t>Perbaikan</a:t>
            </a:r>
            <a:r>
              <a:rPr lang="en-US" sz="3600" b="1" dirty="0"/>
              <a:t> </a:t>
            </a:r>
            <a:r>
              <a:rPr lang="en-US" sz="3600" b="1" dirty="0" err="1"/>
              <a:t>Temuan</a:t>
            </a:r>
            <a:r>
              <a:rPr lang="en-US" sz="3600" b="1" dirty="0"/>
              <a:t> Audit</a:t>
            </a:r>
            <a:endParaRPr lang="en-ID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60B985-560B-480D-9B4A-074122535098}"/>
              </a:ext>
            </a:extLst>
          </p:cNvPr>
          <p:cNvCxnSpPr/>
          <p:nvPr/>
        </p:nvCxnSpPr>
        <p:spPr>
          <a:xfrm>
            <a:off x="0" y="1219200"/>
            <a:ext cx="7467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37E9AC-32DF-4FDC-A84D-61C90201050A}"/>
              </a:ext>
            </a:extLst>
          </p:cNvPr>
          <p:cNvSpPr txBox="1"/>
          <p:nvPr/>
        </p:nvSpPr>
        <p:spPr>
          <a:xfrm>
            <a:off x="838201" y="4724400"/>
            <a:ext cx="8305800" cy="1409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Oleh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400" b="1" dirty="0" err="1"/>
              <a:t>jangan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corrective action </a:t>
            </a:r>
            <a:r>
              <a:rPr lang="en-US" sz="2400" b="1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mengetahui</a:t>
            </a:r>
            <a:r>
              <a:rPr lang="en-US" sz="2000" dirty="0"/>
              <a:t> </a:t>
            </a:r>
            <a:r>
              <a:rPr lang="en-US" sz="2000" dirty="0" err="1"/>
              <a:t>penyebabnya</a:t>
            </a:r>
            <a:endParaRPr lang="en-US" sz="2000" dirty="0"/>
          </a:p>
          <a:p>
            <a:pPr marL="285750" lvl="1" indent="-28575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000" dirty="0" err="1"/>
              <a:t>Penyebab</a:t>
            </a:r>
            <a:r>
              <a:rPr lang="en-US" sz="2000" dirty="0"/>
              <a:t> yang </a:t>
            </a:r>
            <a:r>
              <a:rPr lang="en-US" sz="2000" u="sng" dirty="0" err="1"/>
              <a:t>berbeda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corrective action yang juga </a:t>
            </a:r>
            <a:r>
              <a:rPr lang="en-US" sz="2000" u="sng" dirty="0" err="1"/>
              <a:t>berbeda</a:t>
            </a:r>
            <a:endParaRPr lang="en-US" sz="2000" u="sng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A2ED9323-7A02-4903-89BE-C1A9803BD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57" y="116998"/>
            <a:ext cx="1777413" cy="64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55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881E80E-993A-4D17-957C-8C2240C7E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7154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 eaLnBrk="1" hangingPunct="1"/>
            <a:r>
              <a:rPr lang="en-US" sz="2600" b="1" dirty="0"/>
              <a:t>Case study </a:t>
            </a:r>
            <a:r>
              <a:rPr lang="en-US" sz="2600" b="1" dirty="0" err="1"/>
              <a:t>pemeriksaan</a:t>
            </a:r>
            <a:r>
              <a:rPr lang="en-US" sz="2600" b="1" dirty="0"/>
              <a:t> follow up audit </a:t>
            </a:r>
            <a:r>
              <a:rPr lang="en-US" sz="2600" b="1" dirty="0">
                <a:sym typeface="Wingdings" pitchFamily="2" charset="2"/>
              </a:rPr>
              <a:t> </a:t>
            </a:r>
            <a:br>
              <a:rPr lang="en-US" sz="2600" b="1" dirty="0">
                <a:sym typeface="Wingdings" pitchFamily="2" charset="2"/>
              </a:rPr>
            </a:br>
            <a:r>
              <a:rPr lang="en-US" sz="2600" b="1" dirty="0" err="1">
                <a:sym typeface="Wingdings" pitchFamily="2" charset="2"/>
              </a:rPr>
              <a:t>pemeriksaan</a:t>
            </a:r>
            <a:r>
              <a:rPr lang="en-US" sz="2600" b="1" dirty="0">
                <a:sym typeface="Wingdings" pitchFamily="2" charset="2"/>
              </a:rPr>
              <a:t> </a:t>
            </a:r>
            <a:r>
              <a:rPr lang="en-US" sz="2600" b="1" dirty="0" err="1">
                <a:sym typeface="Wingdings" pitchFamily="2" charset="2"/>
              </a:rPr>
              <a:t>tindakan</a:t>
            </a:r>
            <a:r>
              <a:rPr lang="en-US" sz="2600" b="1" dirty="0">
                <a:sym typeface="Wingdings" pitchFamily="2" charset="2"/>
              </a:rPr>
              <a:t> </a:t>
            </a:r>
            <a:r>
              <a:rPr lang="en-US" sz="2600" b="1" dirty="0" err="1">
                <a:sym typeface="Wingdings" pitchFamily="2" charset="2"/>
              </a:rPr>
              <a:t>perbaikan</a:t>
            </a:r>
            <a:endParaRPr lang="en-US" sz="2600" b="1" dirty="0"/>
          </a:p>
        </p:txBody>
      </p:sp>
      <p:graphicFrame>
        <p:nvGraphicFramePr>
          <p:cNvPr id="3" name="Group 30">
            <a:extLst>
              <a:ext uri="{FF2B5EF4-FFF2-40B4-BE49-F238E27FC236}">
                <a16:creationId xmlns:a16="http://schemas.microsoft.com/office/drawing/2014/main" id="{0C486BA2-B005-45E8-BFCE-856FF8A4E349}"/>
              </a:ext>
            </a:extLst>
          </p:cNvPr>
          <p:cNvGraphicFramePr>
            <a:graphicFrameLocks/>
          </p:cNvGraphicFramePr>
          <p:nvPr/>
        </p:nvGraphicFramePr>
        <p:xfrm>
          <a:off x="980619" y="1398242"/>
          <a:ext cx="8572560" cy="4820769"/>
        </p:xfrm>
        <a:graphic>
          <a:graphicData uri="http://schemas.openxmlformats.org/drawingml/2006/table">
            <a:tbl>
              <a:tblPr/>
              <a:tblGrid>
                <a:gridCol w="2822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3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Audit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Penyebab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masalah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Corrective action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46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Ditemukan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penggunaan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supplier PT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Selalu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sukses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tanpa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melalui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tender (minimal 3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kandidat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),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sesuai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prosedur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pembelian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 Indonesia, hanya ada 1 perusahaan yang memasok barang tersebut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Prosedur pembelian direvisi ditambahkan clausal pembelian tanpa tender bisa dilakukan dengan persetujuan Direktur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6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Sering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terjadi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customer claim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terkait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keterlambatan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pengiriman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: Jan 3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kasus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Feb 4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kasus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Maret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5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kasus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Pengiriman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barang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customer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terlambat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mengakibatkan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customer claim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Marketing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meeting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produksi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PPIC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untuk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membicarakan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ini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3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Berdasarkan hasil survey kepuasan pelanggan, hasil survey dari PT Suka Ngomel, hasilnya rendah terutama masalah respond terhadap claim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Jawaban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claim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PT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Suka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Ngomel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sering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ditolak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alasan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tindakan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akar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masalahnya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training problem solving, training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tanggal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10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Januari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Memeriksa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jawaban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claim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oleh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Manager QA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sebelum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dikirim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customer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41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E8781C-0B3F-41D0-B8EE-ED26B25AAC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930" y="3674416"/>
            <a:ext cx="2477010" cy="3137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33A1BB-751C-449A-95E0-441BB268898C}"/>
              </a:ext>
            </a:extLst>
          </p:cNvPr>
          <p:cNvSpPr txBox="1"/>
          <p:nvPr/>
        </p:nvSpPr>
        <p:spPr>
          <a:xfrm>
            <a:off x="495300" y="282714"/>
            <a:ext cx="8672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4000" b="1" dirty="0"/>
              <a:t>Ketika </a:t>
            </a:r>
            <a:r>
              <a:rPr kumimoji="1" lang="en-US" sz="4000" b="1" dirty="0" err="1"/>
              <a:t>ditemukan</a:t>
            </a:r>
            <a:r>
              <a:rPr kumimoji="1" lang="en-US" sz="4000" b="1" dirty="0"/>
              <a:t> </a:t>
            </a:r>
            <a:r>
              <a:rPr kumimoji="1" lang="en-US" sz="4000" b="1" dirty="0" err="1"/>
              <a:t>ketidaksesuaian</a:t>
            </a:r>
            <a:endParaRPr kumimoji="1" lang="en-GB" sz="40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EC79A4-7D1F-493E-9BA2-09CACF13649E}"/>
              </a:ext>
            </a:extLst>
          </p:cNvPr>
          <p:cNvCxnSpPr/>
          <p:nvPr/>
        </p:nvCxnSpPr>
        <p:spPr>
          <a:xfrm>
            <a:off x="0" y="1219200"/>
            <a:ext cx="7467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C2E759-CF3F-4985-9EFB-7754C85D1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</p:spPr>
        <p:txBody>
          <a:bodyPr>
            <a:normAutofit/>
          </a:bodyPr>
          <a:lstStyle/>
          <a:p>
            <a:pPr>
              <a:tabLst>
                <a:tab pos="1609725" algn="l"/>
              </a:tabLst>
            </a:pPr>
            <a:r>
              <a:rPr lang="en-US" sz="2400" dirty="0"/>
              <a:t>Auditor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dirty="0" err="1"/>
              <a:t>Menuliskan</a:t>
            </a:r>
            <a:r>
              <a:rPr lang="en-US" sz="2400" dirty="0"/>
              <a:t> </a:t>
            </a:r>
            <a:r>
              <a:rPr lang="en-US" sz="2400" dirty="0" err="1"/>
              <a:t>Temuan</a:t>
            </a:r>
            <a:r>
              <a:rPr lang="en-US" sz="2400" dirty="0"/>
              <a:t> Audit </a:t>
            </a:r>
            <a:r>
              <a:rPr lang="en-US" sz="2400" dirty="0">
                <a:sym typeface="Wingdings" panose="05000000000000000000" pitchFamily="2" charset="2"/>
              </a:rPr>
              <a:t>pada form CAR</a:t>
            </a:r>
          </a:p>
          <a:p>
            <a:pPr>
              <a:tabLst>
                <a:tab pos="1609725" algn="l"/>
              </a:tabLst>
            </a:pPr>
            <a:r>
              <a:rPr lang="en-US" sz="2400" dirty="0">
                <a:sym typeface="Wingdings" panose="05000000000000000000" pitchFamily="2" charset="2"/>
              </a:rPr>
              <a:t>Auditor  </a:t>
            </a:r>
            <a:r>
              <a:rPr lang="en-US" sz="2400" dirty="0" err="1">
                <a:sym typeface="Wingdings" panose="05000000000000000000" pitchFamily="2" charset="2"/>
              </a:rPr>
              <a:t>Mengkonfirmasi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Temuan</a:t>
            </a:r>
            <a:r>
              <a:rPr lang="en-US" sz="2400" dirty="0">
                <a:sym typeface="Wingdings" panose="05000000000000000000" pitchFamily="2" charset="2"/>
              </a:rPr>
              <a:t> Audit </a:t>
            </a:r>
            <a:r>
              <a:rPr lang="en-US" sz="2400" dirty="0" err="1">
                <a:sym typeface="Wingdings" panose="05000000000000000000" pitchFamily="2" charset="2"/>
              </a:rPr>
              <a:t>kepada</a:t>
            </a:r>
            <a:r>
              <a:rPr lang="en-US" sz="2400" dirty="0">
                <a:sym typeface="Wingdings" panose="05000000000000000000" pitchFamily="2" charset="2"/>
              </a:rPr>
              <a:t> Auditee</a:t>
            </a:r>
          </a:p>
          <a:p>
            <a:pPr marL="177800" indent="-177800">
              <a:tabLst>
                <a:tab pos="1609725" algn="l"/>
              </a:tabLst>
            </a:pPr>
            <a:r>
              <a:rPr lang="en-US" sz="2400" dirty="0">
                <a:sym typeface="Wingdings" panose="05000000000000000000" pitchFamily="2" charset="2"/>
              </a:rPr>
              <a:t>Auditee  </a:t>
            </a:r>
            <a:r>
              <a:rPr lang="en-US" sz="2400" dirty="0" err="1">
                <a:sym typeface="Wingdings" panose="05000000000000000000" pitchFamily="2" charset="2"/>
              </a:rPr>
              <a:t>Menganalisa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Penyebab</a:t>
            </a:r>
            <a:r>
              <a:rPr lang="en-US" sz="2400" dirty="0">
                <a:sym typeface="Wingdings" panose="05000000000000000000" pitchFamily="2" charset="2"/>
              </a:rPr>
              <a:t> dan </a:t>
            </a:r>
            <a:r>
              <a:rPr lang="en-US" sz="2400" dirty="0" err="1">
                <a:sym typeface="Wingdings" panose="05000000000000000000" pitchFamily="2" charset="2"/>
              </a:rPr>
              <a:t>merencanakan</a:t>
            </a:r>
            <a:r>
              <a:rPr lang="en-US" sz="2400" dirty="0">
                <a:sym typeface="Wingdings" panose="05000000000000000000" pitchFamily="2" charset="2"/>
              </a:rPr>
              <a:t> Tindakan</a:t>
            </a:r>
          </a:p>
          <a:p>
            <a:pPr marL="0" indent="0">
              <a:buNone/>
              <a:tabLst>
                <a:tab pos="1609725" algn="l"/>
              </a:tabLst>
            </a:pPr>
            <a:r>
              <a:rPr lang="en-US" sz="2400" dirty="0">
                <a:sym typeface="Wingdings" panose="05000000000000000000" pitchFamily="2" charset="2"/>
              </a:rPr>
              <a:t>	</a:t>
            </a:r>
            <a:r>
              <a:rPr lang="en-US" sz="2400" dirty="0" err="1">
                <a:sym typeface="Wingdings" panose="05000000000000000000" pitchFamily="2" charset="2"/>
              </a:rPr>
              <a:t>Perbaikan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 err="1">
                <a:sym typeface="Wingdings" panose="05000000000000000000" pitchFamily="2" charset="2"/>
              </a:rPr>
              <a:t>melalui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diskusi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dengan</a:t>
            </a:r>
            <a:r>
              <a:rPr lang="en-US" sz="2400" dirty="0">
                <a:sym typeface="Wingdings" panose="05000000000000000000" pitchFamily="2" charset="2"/>
              </a:rPr>
              <a:t> Auditor)</a:t>
            </a:r>
          </a:p>
          <a:p>
            <a:pPr>
              <a:tabLst>
                <a:tab pos="1609725" algn="l"/>
              </a:tabLst>
            </a:pPr>
            <a:r>
              <a:rPr lang="en-US" sz="2400" dirty="0">
                <a:sym typeface="Wingdings" panose="05000000000000000000" pitchFamily="2" charset="2"/>
              </a:rPr>
              <a:t>Auditee  </a:t>
            </a:r>
            <a:r>
              <a:rPr lang="en-US" sz="2400" dirty="0" err="1">
                <a:sym typeface="Wingdings" panose="05000000000000000000" pitchFamily="2" charset="2"/>
              </a:rPr>
              <a:t>Melaksanakan</a:t>
            </a:r>
            <a:r>
              <a:rPr lang="en-US" sz="2400" dirty="0">
                <a:sym typeface="Wingdings" panose="05000000000000000000" pitchFamily="2" charset="2"/>
              </a:rPr>
              <a:t> Tindakan </a:t>
            </a:r>
            <a:r>
              <a:rPr lang="en-US" sz="2400" dirty="0" err="1">
                <a:sym typeface="Wingdings" panose="05000000000000000000" pitchFamily="2" charset="2"/>
              </a:rPr>
              <a:t>Perbaikan</a:t>
            </a:r>
            <a:endParaRPr lang="en-US" sz="2400" dirty="0">
              <a:sym typeface="Wingdings" panose="05000000000000000000" pitchFamily="2" charset="2"/>
            </a:endParaRPr>
          </a:p>
          <a:p>
            <a:pPr>
              <a:tabLst>
                <a:tab pos="1609725" algn="l"/>
              </a:tabLst>
            </a:pPr>
            <a:r>
              <a:rPr lang="en-US" sz="2400" dirty="0">
                <a:sym typeface="Wingdings" panose="05000000000000000000" pitchFamily="2" charset="2"/>
              </a:rPr>
              <a:t>Auditor  Follow up Audit / </a:t>
            </a:r>
            <a:r>
              <a:rPr lang="en-US" sz="2400" dirty="0" err="1">
                <a:sym typeface="Wingdings" panose="05000000000000000000" pitchFamily="2" charset="2"/>
              </a:rPr>
              <a:t>Verifikasi</a:t>
            </a:r>
            <a:r>
              <a:rPr lang="en-US" sz="2400" dirty="0">
                <a:sym typeface="Wingdings" panose="05000000000000000000" pitchFamily="2" charset="2"/>
              </a:rPr>
              <a:t> Audit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57183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uan.jpg">
            <a:extLst>
              <a:ext uri="{FF2B5EF4-FFF2-40B4-BE49-F238E27FC236}">
                <a16:creationId xmlns:a16="http://schemas.microsoft.com/office/drawing/2014/main" id="{D2E8781C-0B3F-41D0-B8EE-ED26B25AA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0" r="15356"/>
          <a:stretch/>
        </p:blipFill>
        <p:spPr>
          <a:xfrm>
            <a:off x="5840667" y="3674416"/>
            <a:ext cx="3729536" cy="31375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1D952E90-9329-49B5-AB53-CD0B36E548E6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1777206"/>
            <a:ext cx="9448800" cy="4248150"/>
          </a:xfrm>
          <a:prstGeom prst="rect">
            <a:avLst/>
          </a:prstGeom>
        </p:spPr>
        <p:txBody>
          <a:bodyPr/>
          <a:lstStyle>
            <a:lvl1pPr marL="371464" indent="-371464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38" indent="-309553" algn="l" defTabSz="9905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38212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3497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781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4066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400" b="1" dirty="0">
                <a:effectLst>
                  <a:glow rad="152400">
                    <a:schemeClr val="bg1"/>
                  </a:glow>
                </a:effectLst>
              </a:rPr>
              <a:t>Kesimpulan </a:t>
            </a:r>
            <a:r>
              <a:rPr lang="en-US" sz="2400" b="1" dirty="0" err="1">
                <a:effectLst>
                  <a:glow rad="152400">
                    <a:schemeClr val="bg1"/>
                  </a:glow>
                </a:effectLst>
              </a:rPr>
              <a:t>hasil</a:t>
            </a:r>
            <a:r>
              <a:rPr lang="en-US" sz="2400" b="1" dirty="0">
                <a:effectLst>
                  <a:glow rad="152400">
                    <a:schemeClr val="bg1"/>
                  </a:glow>
                </a:effectLst>
              </a:rPr>
              <a:t> audit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,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efektifitas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Sistem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Manajemen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dalam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mencapai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rencana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dan target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perusahaan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effectLst>
                  <a:glow rad="152400">
                    <a:schemeClr val="bg1"/>
                  </a:glow>
                </a:effectLst>
              </a:rPr>
              <a:t>Positive / Strong Point, Proses yang </a:t>
            </a:r>
            <a:r>
              <a:rPr lang="en-US" sz="2000" dirty="0" err="1">
                <a:effectLst>
                  <a:glow rad="152400">
                    <a:schemeClr val="bg1"/>
                  </a:glow>
                </a:effectLst>
              </a:rPr>
              <a:t>terbaik</a:t>
            </a:r>
            <a:endParaRPr lang="en-US" sz="2000" dirty="0">
              <a:effectLst>
                <a:glow rad="152400">
                  <a:schemeClr val="bg1"/>
                </a:glow>
              </a:effectLst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effectLst>
                  <a:glow rad="152400">
                    <a:schemeClr val="bg1"/>
                  </a:glow>
                </a:effectLst>
              </a:rPr>
              <a:t>Negative / Weakness Point, Proses yang </a:t>
            </a:r>
            <a:r>
              <a:rPr lang="en-US" sz="2000" dirty="0" err="1">
                <a:effectLst>
                  <a:glow rad="152400">
                    <a:schemeClr val="bg1"/>
                  </a:glow>
                </a:effectLst>
              </a:rPr>
              <a:t>perlu</a:t>
            </a:r>
            <a:r>
              <a:rPr lang="en-US" sz="20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000" dirty="0" err="1">
                <a:effectLst>
                  <a:glow rad="152400">
                    <a:schemeClr val="bg1"/>
                  </a:glow>
                </a:effectLst>
              </a:rPr>
              <a:t>menjadi</a:t>
            </a:r>
            <a:r>
              <a:rPr lang="en-US" sz="20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000" dirty="0" err="1">
                <a:effectLst>
                  <a:glow rad="152400">
                    <a:schemeClr val="bg1"/>
                  </a:glow>
                </a:effectLst>
              </a:rPr>
              <a:t>perhatian</a:t>
            </a:r>
            <a:r>
              <a:rPr lang="en-US" sz="2000" dirty="0">
                <a:effectLst>
                  <a:glow rad="152400">
                    <a:schemeClr val="bg1"/>
                  </a:glow>
                </a:effectLst>
              </a:rPr>
              <a:t> (area </a:t>
            </a:r>
            <a:r>
              <a:rPr lang="en-US" sz="2000" dirty="0" err="1">
                <a:effectLst>
                  <a:glow rad="152400">
                    <a:schemeClr val="bg1"/>
                  </a:glow>
                </a:effectLst>
              </a:rPr>
              <a:t>terburuk</a:t>
            </a:r>
            <a:r>
              <a:rPr lang="en-US" sz="2000" dirty="0">
                <a:effectLst>
                  <a:glow rad="152400">
                    <a:schemeClr val="bg1"/>
                  </a:glow>
                </a:effectLst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effectLst>
                  <a:glow rad="152400">
                    <a:schemeClr val="bg1"/>
                  </a:glow>
                </a:effectLst>
              </a:rPr>
              <a:t>Total </a:t>
            </a:r>
            <a:r>
              <a:rPr lang="en-US" sz="2000" dirty="0" err="1">
                <a:effectLst>
                  <a:glow rad="152400">
                    <a:schemeClr val="bg1"/>
                  </a:glow>
                </a:effectLst>
              </a:rPr>
              <a:t>temuan</a:t>
            </a:r>
            <a:r>
              <a:rPr lang="en-US" sz="2000" dirty="0">
                <a:effectLst>
                  <a:glow rad="152400">
                    <a:schemeClr val="bg1"/>
                  </a:glow>
                </a:effectLst>
              </a:rPr>
              <a:t> </a:t>
            </a:r>
          </a:p>
          <a:p>
            <a:pPr>
              <a:buFont typeface="Wingdings" pitchFamily="2" charset="2"/>
              <a:buChar char="v"/>
            </a:pPr>
            <a:endParaRPr lang="en-US" sz="2400" dirty="0">
              <a:effectLst>
                <a:glow rad="152400">
                  <a:schemeClr val="bg1"/>
                </a:glo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dirty="0" err="1">
                <a:effectLst>
                  <a:glow rad="152400">
                    <a:schemeClr val="bg1"/>
                  </a:glow>
                </a:effectLst>
              </a:rPr>
              <a:t>Peluang</a:t>
            </a:r>
            <a:r>
              <a:rPr lang="en-US" sz="2400" b="1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b="1" dirty="0" err="1">
                <a:effectLst>
                  <a:glow rad="152400">
                    <a:schemeClr val="bg1"/>
                  </a:glow>
                </a:effectLst>
              </a:rPr>
              <a:t>peningkatan</a:t>
            </a:r>
            <a:r>
              <a:rPr lang="en-US" sz="2400" b="1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b="1" dirty="0" err="1">
                <a:effectLst>
                  <a:glow rad="152400">
                    <a:schemeClr val="bg1"/>
                  </a:glow>
                </a:effectLst>
              </a:rPr>
              <a:t>efektifitas</a:t>
            </a:r>
            <a:r>
              <a:rPr lang="en-US" sz="2400" b="1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Sistem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Manajemen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untuk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meningkatkan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kinerja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</a:t>
            </a:r>
            <a:r>
              <a:rPr lang="en-US" sz="2400" dirty="0" err="1">
                <a:effectLst>
                  <a:glow rad="152400">
                    <a:schemeClr val="bg1"/>
                  </a:glow>
                </a:effectLst>
              </a:rPr>
              <a:t>perusahaan</a:t>
            </a:r>
            <a:r>
              <a:rPr lang="en-US" sz="2400" dirty="0">
                <a:effectLst>
                  <a:glow rad="152400">
                    <a:schemeClr val="bg1"/>
                  </a:glow>
                </a:effectLst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3A1BB-751C-449A-95E0-441BB268898C}"/>
              </a:ext>
            </a:extLst>
          </p:cNvPr>
          <p:cNvSpPr txBox="1"/>
          <p:nvPr/>
        </p:nvSpPr>
        <p:spPr>
          <a:xfrm>
            <a:off x="495300" y="282714"/>
            <a:ext cx="8672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4000" b="1" dirty="0" err="1"/>
              <a:t>Membuat</a:t>
            </a:r>
            <a:r>
              <a:rPr kumimoji="1" lang="en-US" sz="4000" b="1" dirty="0"/>
              <a:t> </a:t>
            </a:r>
            <a:r>
              <a:rPr kumimoji="1" lang="en-US" sz="4000" b="1" dirty="0" err="1"/>
              <a:t>Laporan</a:t>
            </a:r>
            <a:r>
              <a:rPr kumimoji="1" lang="en-US" sz="4000" b="1" dirty="0"/>
              <a:t> </a:t>
            </a:r>
            <a:r>
              <a:rPr kumimoji="1" lang="en-US" sz="4000" b="1" dirty="0" err="1"/>
              <a:t>Untuk</a:t>
            </a:r>
            <a:r>
              <a:rPr kumimoji="1" lang="en-US" sz="4000" b="1" dirty="0"/>
              <a:t> </a:t>
            </a:r>
            <a:r>
              <a:rPr kumimoji="1" lang="en-US" sz="4000" b="1" dirty="0" err="1"/>
              <a:t>Manajemen</a:t>
            </a:r>
            <a:endParaRPr kumimoji="1" lang="en-GB" sz="40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EC79A4-7D1F-493E-9BA2-09CACF13649E}"/>
              </a:ext>
            </a:extLst>
          </p:cNvPr>
          <p:cNvCxnSpPr/>
          <p:nvPr/>
        </p:nvCxnSpPr>
        <p:spPr>
          <a:xfrm>
            <a:off x="0" y="1713516"/>
            <a:ext cx="7467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0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DF86C4-F2F9-42EE-8793-97D418996F14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538514"/>
            <a:ext cx="8610600" cy="4817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sv-SE" sz="2400" dirty="0"/>
              <a:t>Sistem adalah arahan baku dalam bekerja yang 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sv-SE" dirty="0"/>
              <a:t>T</a:t>
            </a:r>
            <a:r>
              <a:rPr lang="sv-SE" b="1" dirty="0"/>
              <a:t>anpa KESALAHAN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sv-SE" b="1" dirty="0"/>
              <a:t>Lebih EFISIEN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sv-SE" b="1" dirty="0"/>
              <a:t>Mencapai TUJUAN / SASARAN (kinerja)  </a:t>
            </a:r>
          </a:p>
          <a:p>
            <a:pPr algn="just">
              <a:buFontTx/>
              <a:buNone/>
            </a:pPr>
            <a:endParaRPr lang="sv-SE" sz="2000" dirty="0"/>
          </a:p>
          <a:p>
            <a:pPr algn="just"/>
            <a:r>
              <a:rPr lang="sv-SE" sz="2000" dirty="0"/>
              <a:t>Sistem itu tidak hanya prosedur, tetapi </a:t>
            </a:r>
            <a:r>
              <a:rPr lang="sv-SE" sz="2000" b="1" dirty="0"/>
              <a:t>meliputi 4M dan 1 L (Manusia, Metode, Mesin, Material, Lingkungan)</a:t>
            </a:r>
            <a:r>
              <a:rPr lang="sv-SE" sz="2000" dirty="0"/>
              <a:t>, ke 5 faktor tersebut </a:t>
            </a:r>
            <a:r>
              <a:rPr lang="sv-SE" sz="2000" b="1" dirty="0"/>
              <a:t>berinteraksi untuk menghasilkan output sesuai yang diharapkan </a:t>
            </a:r>
          </a:p>
          <a:p>
            <a:pPr lvl="1" algn="just"/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yang </a:t>
            </a:r>
            <a:r>
              <a:rPr lang="en-US" sz="2000" dirty="0" err="1"/>
              <a:t>baik</a:t>
            </a:r>
            <a:r>
              <a:rPr lang="en-US" sz="2000" dirty="0"/>
              <a:t> </a:t>
            </a:r>
            <a:r>
              <a:rPr lang="en-US" sz="2000" dirty="0" err="1"/>
              <a:t>diperlukan</a:t>
            </a:r>
            <a:r>
              <a:rPr lang="en-US" sz="2000" dirty="0"/>
              <a:t> </a:t>
            </a:r>
            <a:r>
              <a:rPr lang="en-US" sz="2000" b="1" dirty="0" err="1"/>
              <a:t>Manusia</a:t>
            </a:r>
            <a:r>
              <a:rPr lang="en-US" sz="2000" dirty="0"/>
              <a:t> yang </a:t>
            </a:r>
            <a:r>
              <a:rPr lang="en-US" sz="2000" dirty="0" err="1"/>
              <a:t>kompeten</a:t>
            </a:r>
            <a:r>
              <a:rPr lang="en-US" sz="2000" dirty="0"/>
              <a:t>, </a:t>
            </a:r>
          </a:p>
          <a:p>
            <a:pPr lvl="1" algn="just"/>
            <a:r>
              <a:rPr lang="en-US" sz="2000" dirty="0" err="1"/>
              <a:t>Acuan</a:t>
            </a:r>
            <a:r>
              <a:rPr lang="en-US" sz="2000" dirty="0"/>
              <a:t> </a:t>
            </a:r>
            <a:r>
              <a:rPr lang="en-US" sz="2000" dirty="0" err="1"/>
              <a:t>bekerja</a:t>
            </a:r>
            <a:r>
              <a:rPr lang="en-US" sz="2000" dirty="0"/>
              <a:t> (</a:t>
            </a:r>
            <a:r>
              <a:rPr lang="en-US" sz="2000" b="1" dirty="0" err="1"/>
              <a:t>Metode</a:t>
            </a:r>
            <a:r>
              <a:rPr lang="en-US" sz="2000" dirty="0"/>
              <a:t>)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output yang </a:t>
            </a:r>
            <a:r>
              <a:rPr lang="en-US" sz="2000" dirty="0" err="1"/>
              <a:t>baik</a:t>
            </a:r>
            <a:r>
              <a:rPr lang="en-US" sz="2000" dirty="0"/>
              <a:t>, </a:t>
            </a:r>
            <a:r>
              <a:rPr lang="en-US" sz="2000" dirty="0" err="1"/>
              <a:t>walaupun</a:t>
            </a:r>
            <a:r>
              <a:rPr lang="en-US" sz="2000" dirty="0"/>
              <a:t> </a:t>
            </a:r>
            <a:r>
              <a:rPr lang="en-US" sz="2000" dirty="0" err="1"/>
              <a:t>orangnya</a:t>
            </a:r>
            <a:r>
              <a:rPr lang="en-US" sz="2000" dirty="0"/>
              <a:t> </a:t>
            </a:r>
            <a:r>
              <a:rPr lang="en-US" sz="2000" dirty="0" err="1"/>
              <a:t>berganti-ganti</a:t>
            </a:r>
            <a:r>
              <a:rPr lang="en-US" sz="2000" dirty="0"/>
              <a:t>, </a:t>
            </a:r>
          </a:p>
          <a:p>
            <a:pPr lvl="1" algn="just"/>
            <a:r>
              <a:rPr lang="en-US" sz="2000" b="1" dirty="0" err="1"/>
              <a:t>Mesin</a:t>
            </a:r>
            <a:r>
              <a:rPr lang="en-US" sz="2000" dirty="0"/>
              <a:t>, </a:t>
            </a:r>
            <a:r>
              <a:rPr lang="en-US" sz="2000" dirty="0" err="1"/>
              <a:t>infrastruktur</a:t>
            </a:r>
            <a:r>
              <a:rPr lang="en-US" sz="2000" dirty="0"/>
              <a:t> yang </a:t>
            </a:r>
            <a:r>
              <a:rPr lang="en-US" sz="2000" dirty="0" err="1"/>
              <a:t>memadai</a:t>
            </a:r>
            <a:r>
              <a:rPr lang="en-US" sz="2000" dirty="0"/>
              <a:t> </a:t>
            </a:r>
          </a:p>
          <a:p>
            <a:pPr lvl="1" algn="just"/>
            <a:r>
              <a:rPr lang="en-US" sz="2000" b="1" dirty="0"/>
              <a:t>Material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berkualitas</a:t>
            </a:r>
            <a:endParaRPr lang="en-US" sz="2000" dirty="0"/>
          </a:p>
          <a:p>
            <a:pPr lvl="1" algn="just"/>
            <a:r>
              <a:rPr lang="en-US" sz="2000" b="1" dirty="0" err="1"/>
              <a:t>Lingkungan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</a:p>
          <a:p>
            <a:pPr algn="just"/>
            <a:endParaRPr lang="sv-SE" sz="2000" dirty="0"/>
          </a:p>
          <a:p>
            <a:pPr lvl="1" algn="just">
              <a:buFontTx/>
              <a:buNone/>
            </a:pPr>
            <a:endParaRPr lang="sv-SE" sz="2000" dirty="0"/>
          </a:p>
          <a:p>
            <a:pPr>
              <a:buFontTx/>
              <a:buNone/>
            </a:pPr>
            <a:endParaRPr lang="sv-SE" sz="2000" dirty="0"/>
          </a:p>
        </p:txBody>
      </p:sp>
      <p:sp>
        <p:nvSpPr>
          <p:cNvPr id="5" name="WordArt 4">
            <a:extLst>
              <a:ext uri="{FF2B5EF4-FFF2-40B4-BE49-F238E27FC236}">
                <a16:creationId xmlns:a16="http://schemas.microsoft.com/office/drawing/2014/main" id="{4B3CD5FA-6967-4A0A-9D02-F3E7C75A84C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91885"/>
            <a:ext cx="5163457" cy="757463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id-ID" sz="4000" u="sng" kern="10" dirty="0">
                <a:ln w="19050">
                  <a:noFill/>
                  <a:round/>
                  <a:headEnd/>
                  <a:tailEnd/>
                </a:ln>
                <a:solidFill>
                  <a:srgbClr val="0000CC"/>
                </a:solidFill>
                <a:effectLst/>
                <a:latin typeface="Impact" panose="020B0806030902050204" pitchFamily="34" charset="0"/>
              </a:rPr>
              <a:t>Apa itu Sistem</a:t>
            </a:r>
            <a:r>
              <a:rPr lang="en-US" sz="4000" u="sng" kern="10" dirty="0">
                <a:ln w="19050">
                  <a:noFill/>
                  <a:round/>
                  <a:headEnd/>
                  <a:tailEnd/>
                </a:ln>
                <a:solidFill>
                  <a:srgbClr val="0000CC"/>
                </a:solidFill>
                <a:effectLst/>
                <a:latin typeface="Impact" panose="020B0806030902050204" pitchFamily="34" charset="0"/>
              </a:rPr>
              <a:t> ?</a:t>
            </a:r>
            <a:endParaRPr lang="id-ID" sz="4000" u="sng" kern="10" dirty="0">
              <a:ln w="19050">
                <a:noFill/>
                <a:round/>
                <a:headEnd/>
                <a:tailEnd/>
              </a:ln>
              <a:solidFill>
                <a:srgbClr val="0000CC"/>
              </a:solidFill>
              <a:effectLst/>
              <a:latin typeface="Impact" panose="020B080603090205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A493D-A0B9-4ACC-A029-02883ADE5D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3029" y="-1"/>
            <a:ext cx="3272971" cy="30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5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"/>
            <a:ext cx="9905999" cy="1000132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eaLnBrk="1" hangingPunct="1"/>
            <a:r>
              <a:rPr lang="en-US" b="1" i="1" dirty="0" err="1">
                <a:solidFill>
                  <a:schemeClr val="bg1"/>
                </a:solidFill>
              </a:rPr>
              <a:t>Soal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Latihan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714488"/>
            <a:ext cx="9448800" cy="4513258"/>
          </a:xfrm>
        </p:spPr>
        <p:txBody>
          <a:bodyPr>
            <a:noAutofit/>
          </a:bodyPr>
          <a:lstStyle/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en-US" sz="1800" dirty="0" err="1"/>
              <a:t>Jelaskan</a:t>
            </a:r>
            <a:r>
              <a:rPr lang="en-US" sz="1800" dirty="0"/>
              <a:t> </a:t>
            </a:r>
            <a:r>
              <a:rPr lang="en-US" sz="1800" dirty="0" err="1"/>
              <a:t>keterkaitan</a:t>
            </a:r>
            <a:r>
              <a:rPr lang="en-US" sz="1800" dirty="0"/>
              <a:t> </a:t>
            </a:r>
            <a:r>
              <a:rPr lang="en-US" sz="1800" dirty="0" err="1"/>
              <a:t>antara</a:t>
            </a:r>
            <a:r>
              <a:rPr lang="en-US" sz="1800" dirty="0"/>
              <a:t> sistem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sasaran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endParaRPr lang="en-US" sz="18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400" dirty="0"/>
              <a:t>Sistem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alat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mencapai</a:t>
            </a:r>
            <a:r>
              <a:rPr lang="en-US" sz="1400" dirty="0"/>
              <a:t>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endParaRPr lang="en-US" sz="14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400" dirty="0"/>
              <a:t>Sistem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ISO 13485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400" dirty="0"/>
              <a:t>Sistem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tujuan</a:t>
            </a:r>
            <a:r>
              <a:rPr lang="en-US" sz="1400" dirty="0"/>
              <a:t> yang </a:t>
            </a:r>
            <a:r>
              <a:rPr lang="en-US" sz="1400" dirty="0" err="1"/>
              <a:t>setara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endParaRPr lang="en-US" sz="14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400" dirty="0"/>
              <a:t>Sistem </a:t>
            </a:r>
            <a:r>
              <a:rPr lang="en-US" sz="1400" dirty="0" err="1"/>
              <a:t>manajemen</a:t>
            </a:r>
            <a:r>
              <a:rPr lang="en-US" sz="1400" dirty="0"/>
              <a:t> dan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, </a:t>
            </a:r>
            <a:r>
              <a:rPr lang="en-US" sz="1400" dirty="0" err="1"/>
              <a:t>kedua-duanya</a:t>
            </a:r>
            <a:r>
              <a:rPr lang="en-US" sz="1400" dirty="0"/>
              <a:t> </a:t>
            </a:r>
            <a:r>
              <a:rPr lang="en-US" sz="1400" dirty="0" err="1"/>
              <a:t>sama</a:t>
            </a:r>
            <a:r>
              <a:rPr lang="en-US" sz="1400" dirty="0"/>
              <a:t>   </a:t>
            </a:r>
            <a:r>
              <a:rPr lang="en-US" sz="1400" dirty="0" err="1"/>
              <a:t>pentingnya</a:t>
            </a:r>
            <a:r>
              <a:rPr lang="en-US" sz="1400" dirty="0"/>
              <a:t> </a:t>
            </a:r>
            <a:r>
              <a:rPr lang="en-US" sz="1400" dirty="0" err="1"/>
              <a:t>bagi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.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400" dirty="0"/>
              <a:t>Sistem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tugas</a:t>
            </a:r>
            <a:r>
              <a:rPr lang="en-US" sz="1400" dirty="0"/>
              <a:t> MR, </a:t>
            </a:r>
            <a:r>
              <a:rPr lang="en-US" sz="1400" dirty="0" err="1"/>
              <a:t>sedangkan</a:t>
            </a:r>
            <a:r>
              <a:rPr lang="en-US" sz="1400" dirty="0"/>
              <a:t>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tugas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endParaRPr lang="en-US" sz="14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endParaRPr lang="sv-SE" sz="1800" dirty="0"/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sv-SE" sz="1800" dirty="0"/>
              <a:t>Yang dimaksud tindakan perbaikan adalah :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400" dirty="0"/>
              <a:t>Melakukan pengecekan atas produk yang tidak sesuai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400" dirty="0"/>
              <a:t>Melakukan analisa penyebab masalah dan melakukan tindakan perbaikan atas penyebab masalah sehingga masalah tidak terulang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400" dirty="0"/>
              <a:t>Merepair produk yang tidak sesuai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400" dirty="0"/>
              <a:t>Menjawab keluhan pelanggan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400" dirty="0"/>
              <a:t>Melakukan training analisa masalah kepada karyawan terkait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endParaRPr lang="sv-SE" sz="1800" dirty="0"/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sv-SE" sz="1800" dirty="0"/>
              <a:t>Berikut ini adalah yang termasuk File Perangkat Medis :  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400" dirty="0"/>
              <a:t>Gambaran umum alat kesehatan, maksud penggunaan / tujuan, dan pelabelan, termasuk petunjuk penggunaan;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400" dirty="0"/>
              <a:t>Spesifikasi produk;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400" dirty="0"/>
              <a:t>Spesifikasi atau prosedur untuk pembuatan, pengemasan, penyimpanan, penanganan dan distribusi; 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400" dirty="0"/>
              <a:t>Prosedur pengukuran dan pemantauan dan persyaratan Instalasi;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400" dirty="0" err="1"/>
              <a:t>Semua</a:t>
            </a:r>
            <a:r>
              <a:rPr lang="en-US" sz="1400" dirty="0"/>
              <a:t> </a:t>
            </a:r>
            <a:r>
              <a:rPr lang="en-US" sz="1400" dirty="0" err="1"/>
              <a:t>Benar</a:t>
            </a:r>
            <a:r>
              <a:rPr lang="en-US" sz="1400" dirty="0"/>
              <a:t>;</a:t>
            </a:r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1023910" y="1214422"/>
            <a:ext cx="749063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0" dirty="0" err="1">
                <a:latin typeface="Century Gothic" pitchFamily="34" charset="0"/>
              </a:rPr>
              <a:t>Pilih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satu</a:t>
            </a:r>
            <a:r>
              <a:rPr lang="en-US" sz="1600" b="0" dirty="0">
                <a:latin typeface="Century Gothic" pitchFamily="34" charset="0"/>
              </a:rPr>
              <a:t> yang paling </a:t>
            </a:r>
            <a:r>
              <a:rPr lang="en-US" sz="1600" b="0" dirty="0" err="1">
                <a:latin typeface="Century Gothic" pitchFamily="34" charset="0"/>
              </a:rPr>
              <a:t>tepat</a:t>
            </a:r>
            <a:endParaRPr lang="en-US" sz="1600" b="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1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1198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C6B5F4-8028-4A56-93EC-CB8EFBA0E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9007382" cy="510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200000"/>
              </a:lnSpc>
              <a:buFont typeface="Wingdings" pitchFamily="2" charset="2"/>
              <a:buNone/>
            </a:pPr>
            <a:r>
              <a:rPr lang="en-GB" sz="1600" dirty="0" err="1"/>
              <a:t>Sebutkan</a:t>
            </a:r>
            <a:r>
              <a:rPr lang="en-GB" sz="1600" dirty="0"/>
              <a:t> </a:t>
            </a:r>
            <a:r>
              <a:rPr lang="en-GB" sz="1600" dirty="0" err="1"/>
              <a:t>pasal</a:t>
            </a:r>
            <a:r>
              <a:rPr lang="en-GB" sz="1600" dirty="0"/>
              <a:t> </a:t>
            </a:r>
            <a:r>
              <a:rPr lang="en-GB" sz="1600" dirty="0" err="1"/>
              <a:t>standar</a:t>
            </a:r>
            <a:r>
              <a:rPr lang="en-GB" sz="1600" dirty="0"/>
              <a:t> yang </a:t>
            </a:r>
            <a:r>
              <a:rPr lang="en-GB" sz="1600" dirty="0" err="1"/>
              <a:t>berkaitan</a:t>
            </a:r>
            <a:r>
              <a:rPr lang="en-GB" sz="1600" dirty="0"/>
              <a:t> </a:t>
            </a:r>
            <a:r>
              <a:rPr lang="en-GB" sz="1600" dirty="0" err="1"/>
              <a:t>dengan</a:t>
            </a:r>
            <a:r>
              <a:rPr lang="en-GB" sz="1600" dirty="0"/>
              <a:t> </a:t>
            </a:r>
            <a:r>
              <a:rPr lang="en-GB" sz="1600" dirty="0" err="1"/>
              <a:t>hal-hal</a:t>
            </a:r>
            <a:r>
              <a:rPr lang="en-GB" sz="1600" dirty="0"/>
              <a:t> di </a:t>
            </a:r>
            <a:r>
              <a:rPr lang="en-GB" sz="1600" dirty="0" err="1"/>
              <a:t>bawah</a:t>
            </a:r>
            <a:r>
              <a:rPr lang="en-GB" sz="1600" dirty="0"/>
              <a:t> </a:t>
            </a:r>
            <a:r>
              <a:rPr lang="en-GB" sz="1600" dirty="0" err="1"/>
              <a:t>ini</a:t>
            </a:r>
            <a:r>
              <a:rPr lang="en-GB" sz="1600" dirty="0"/>
              <a:t> ;</a:t>
            </a:r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en-GB" sz="1600" dirty="0" err="1"/>
              <a:t>Persyaratan</a:t>
            </a:r>
            <a:r>
              <a:rPr lang="en-GB" sz="1600" dirty="0"/>
              <a:t> </a:t>
            </a:r>
            <a:r>
              <a:rPr lang="en-GB" sz="1600" dirty="0" err="1"/>
              <a:t>Dokumentasi</a:t>
            </a:r>
            <a:r>
              <a:rPr lang="en-GB" sz="1600" dirty="0"/>
              <a:t> ____</a:t>
            </a:r>
            <a:r>
              <a:rPr lang="en-GB" sz="1600" u="sng" dirty="0">
                <a:solidFill>
                  <a:srgbClr val="0000CC"/>
                </a:solidFill>
              </a:rPr>
              <a:t>4.2</a:t>
            </a:r>
            <a:r>
              <a:rPr lang="en-GB" sz="1600" dirty="0"/>
              <a:t>______</a:t>
            </a:r>
            <a:endParaRPr lang="fi-FI" sz="1600" dirty="0"/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fi-FI" sz="1600" dirty="0"/>
              <a:t>Sasaran Mutu </a:t>
            </a:r>
            <a:r>
              <a:rPr lang="en-GB" sz="1600" dirty="0"/>
              <a:t>____</a:t>
            </a:r>
            <a:r>
              <a:rPr lang="en-GB" sz="1600" u="sng" dirty="0">
                <a:solidFill>
                  <a:srgbClr val="0000CC"/>
                </a:solidFill>
              </a:rPr>
              <a:t>5.4.1</a:t>
            </a:r>
            <a:r>
              <a:rPr lang="en-GB" sz="1600" dirty="0"/>
              <a:t>______</a:t>
            </a:r>
            <a:endParaRPr lang="fi-FI" sz="1600" dirty="0"/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fi-FI" sz="1600" dirty="0"/>
              <a:t>Lingkungan Kerja dan Pengendalian Kontaminasi </a:t>
            </a:r>
            <a:r>
              <a:rPr lang="en-GB" sz="1600" dirty="0"/>
              <a:t>____</a:t>
            </a:r>
            <a:r>
              <a:rPr lang="en-GB" sz="1600" u="sng" dirty="0">
                <a:solidFill>
                  <a:srgbClr val="0000CC"/>
                </a:solidFill>
              </a:rPr>
              <a:t>6.4</a:t>
            </a:r>
            <a:r>
              <a:rPr lang="en-GB" sz="1600" dirty="0"/>
              <a:t>______</a:t>
            </a:r>
            <a:endParaRPr lang="fi-FI" sz="1600" dirty="0"/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fi-FI" sz="1600" dirty="0"/>
              <a:t>Identifikasi Produk </a:t>
            </a:r>
            <a:r>
              <a:rPr lang="en-GB" sz="1600" dirty="0"/>
              <a:t>____</a:t>
            </a:r>
            <a:r>
              <a:rPr lang="en-GB" sz="1600" u="sng" dirty="0">
                <a:solidFill>
                  <a:srgbClr val="0000CC"/>
                </a:solidFill>
              </a:rPr>
              <a:t>7.5.8</a:t>
            </a:r>
            <a:r>
              <a:rPr lang="en-GB" sz="1600" dirty="0"/>
              <a:t>______</a:t>
            </a:r>
            <a:endParaRPr lang="fi-FI" sz="1600" dirty="0"/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fi-FI" sz="1600" dirty="0"/>
              <a:t>Proses Penyimpanan, Handling dan distribusi </a:t>
            </a:r>
            <a:r>
              <a:rPr lang="en-GB" sz="1600" dirty="0"/>
              <a:t>____</a:t>
            </a:r>
            <a:r>
              <a:rPr lang="en-GB" sz="1600" u="sng" dirty="0">
                <a:solidFill>
                  <a:srgbClr val="0000CC"/>
                </a:solidFill>
              </a:rPr>
              <a:t>7.5.11</a:t>
            </a:r>
            <a:r>
              <a:rPr lang="en-GB" sz="1600" dirty="0"/>
              <a:t>______ </a:t>
            </a:r>
            <a:endParaRPr lang="fi-FI" sz="1600" dirty="0"/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en-US" sz="1600" dirty="0" err="1"/>
              <a:t>Sebutkan</a:t>
            </a:r>
            <a:r>
              <a:rPr lang="en-US" sz="1600" dirty="0"/>
              <a:t> </a:t>
            </a:r>
            <a:r>
              <a:rPr lang="en-US" sz="1600" dirty="0" err="1"/>
              <a:t>faktor</a:t>
            </a:r>
            <a:r>
              <a:rPr lang="en-US" sz="1600" dirty="0"/>
              <a:t> </a:t>
            </a:r>
            <a:r>
              <a:rPr lang="en-US" sz="1600" dirty="0" err="1"/>
              <a:t>apa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yang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dipertimbangkan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menentukan</a:t>
            </a:r>
            <a:r>
              <a:rPr lang="en-US" sz="1600" dirty="0"/>
              <a:t> </a:t>
            </a:r>
            <a:r>
              <a:rPr lang="en-US" sz="1600" dirty="0" err="1"/>
              <a:t>frekuensi</a:t>
            </a:r>
            <a:r>
              <a:rPr lang="en-US" sz="1600" dirty="0"/>
              <a:t> audit </a:t>
            </a:r>
            <a:r>
              <a:rPr lang="en-US" sz="1600" u="sng" dirty="0">
                <a:solidFill>
                  <a:srgbClr val="0000CC"/>
                </a:solidFill>
              </a:rPr>
              <a:t>Status dan </a:t>
            </a:r>
            <a:r>
              <a:rPr lang="en-US" sz="1600" u="sng" dirty="0" err="1">
                <a:solidFill>
                  <a:srgbClr val="0000CC"/>
                </a:solidFill>
              </a:rPr>
              <a:t>pentingnya</a:t>
            </a:r>
            <a:r>
              <a:rPr lang="en-US" sz="1600" u="sng" dirty="0">
                <a:solidFill>
                  <a:srgbClr val="0000CC"/>
                </a:solidFill>
              </a:rPr>
              <a:t> proses </a:t>
            </a:r>
            <a:r>
              <a:rPr lang="en-US" sz="1600" u="sng" dirty="0" err="1">
                <a:solidFill>
                  <a:srgbClr val="0000CC"/>
                </a:solidFill>
              </a:rPr>
              <a:t>yg</a:t>
            </a:r>
            <a:r>
              <a:rPr lang="en-US" sz="1600" u="sng" dirty="0">
                <a:solidFill>
                  <a:srgbClr val="0000CC"/>
                </a:solidFill>
              </a:rPr>
              <a:t> </a:t>
            </a:r>
            <a:r>
              <a:rPr lang="en-US" sz="1600" u="sng" dirty="0" err="1">
                <a:solidFill>
                  <a:srgbClr val="0000CC"/>
                </a:solidFill>
              </a:rPr>
              <a:t>akan</a:t>
            </a:r>
            <a:r>
              <a:rPr lang="en-US" sz="1600" u="sng" dirty="0">
                <a:solidFill>
                  <a:srgbClr val="0000CC"/>
                </a:solidFill>
              </a:rPr>
              <a:t> di audit, dan </a:t>
            </a:r>
            <a:r>
              <a:rPr lang="en-US" sz="1600" u="sng" dirty="0" err="1">
                <a:solidFill>
                  <a:srgbClr val="0000CC"/>
                </a:solidFill>
              </a:rPr>
              <a:t>hasil</a:t>
            </a:r>
            <a:r>
              <a:rPr lang="en-US" sz="1600" u="sng" dirty="0">
                <a:solidFill>
                  <a:srgbClr val="0000CC"/>
                </a:solidFill>
              </a:rPr>
              <a:t> audit </a:t>
            </a:r>
            <a:r>
              <a:rPr lang="en-US" sz="1600" u="sng" dirty="0" err="1">
                <a:solidFill>
                  <a:srgbClr val="0000CC"/>
                </a:solidFill>
              </a:rPr>
              <a:t>sebelumnya</a:t>
            </a:r>
            <a:endParaRPr lang="en-US" sz="1600" u="sng" dirty="0">
              <a:solidFill>
                <a:srgbClr val="0000CC"/>
              </a:solidFill>
            </a:endParaRP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9007382" cy="5101868"/>
          </a:xfrm>
          <a:solidFill>
            <a:schemeClr val="bg1"/>
          </a:solidFill>
        </p:spPr>
        <p:txBody>
          <a:bodyPr/>
          <a:lstStyle/>
          <a:p>
            <a:pPr marL="0" indent="0" eaLnBrk="1" hangingPunct="1">
              <a:lnSpc>
                <a:spcPct val="200000"/>
              </a:lnSpc>
              <a:buFont typeface="Wingdings" pitchFamily="2" charset="2"/>
              <a:buNone/>
            </a:pPr>
            <a:r>
              <a:rPr lang="en-GB" sz="1600" dirty="0" err="1"/>
              <a:t>Sebutkan</a:t>
            </a:r>
            <a:r>
              <a:rPr lang="en-GB" sz="1600" dirty="0"/>
              <a:t> </a:t>
            </a:r>
            <a:r>
              <a:rPr lang="en-GB" sz="1600" dirty="0" err="1"/>
              <a:t>pasal</a:t>
            </a:r>
            <a:r>
              <a:rPr lang="en-GB" sz="1600" dirty="0"/>
              <a:t> </a:t>
            </a:r>
            <a:r>
              <a:rPr lang="en-GB" sz="1600" dirty="0" err="1"/>
              <a:t>standar</a:t>
            </a:r>
            <a:r>
              <a:rPr lang="en-GB" sz="1600" dirty="0"/>
              <a:t> yang </a:t>
            </a:r>
            <a:r>
              <a:rPr lang="en-GB" sz="1600" dirty="0" err="1"/>
              <a:t>berkaitan</a:t>
            </a:r>
            <a:r>
              <a:rPr lang="en-GB" sz="1600" dirty="0"/>
              <a:t> </a:t>
            </a:r>
            <a:r>
              <a:rPr lang="en-GB" sz="1600" dirty="0" err="1"/>
              <a:t>dengan</a:t>
            </a:r>
            <a:r>
              <a:rPr lang="en-GB" sz="1600" dirty="0"/>
              <a:t> </a:t>
            </a:r>
            <a:r>
              <a:rPr lang="en-GB" sz="1600" dirty="0" err="1"/>
              <a:t>hal-hal</a:t>
            </a:r>
            <a:r>
              <a:rPr lang="en-GB" sz="1600" dirty="0"/>
              <a:t> </a:t>
            </a:r>
            <a:r>
              <a:rPr lang="en-GB" sz="1600" dirty="0" err="1"/>
              <a:t>di</a:t>
            </a:r>
            <a:r>
              <a:rPr lang="en-GB" sz="1600" dirty="0"/>
              <a:t> </a:t>
            </a:r>
            <a:r>
              <a:rPr lang="en-GB" sz="1600" dirty="0" err="1"/>
              <a:t>bawah</a:t>
            </a:r>
            <a:r>
              <a:rPr lang="en-GB" sz="1600" dirty="0"/>
              <a:t> </a:t>
            </a:r>
            <a:r>
              <a:rPr lang="en-GB" sz="1600" dirty="0" err="1"/>
              <a:t>ini</a:t>
            </a:r>
            <a:r>
              <a:rPr lang="en-GB" sz="1600" dirty="0"/>
              <a:t> ;</a:t>
            </a:r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en-GB" sz="1600" dirty="0" err="1"/>
              <a:t>Persyaratan</a:t>
            </a:r>
            <a:r>
              <a:rPr lang="en-GB" sz="1600" dirty="0"/>
              <a:t> </a:t>
            </a:r>
            <a:r>
              <a:rPr lang="en-GB" sz="1600" dirty="0" err="1"/>
              <a:t>Dokumentasi</a:t>
            </a:r>
            <a:r>
              <a:rPr lang="en-GB" sz="1600" dirty="0"/>
              <a:t> __________</a:t>
            </a:r>
            <a:endParaRPr lang="fi-FI" sz="1600" dirty="0"/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fi-FI" sz="1600" dirty="0"/>
              <a:t>Sasaran Mutu </a:t>
            </a:r>
            <a:r>
              <a:rPr lang="en-GB" sz="1600" dirty="0"/>
              <a:t>__________</a:t>
            </a:r>
            <a:endParaRPr lang="fi-FI" sz="1600" dirty="0"/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fi-FI" sz="1600" dirty="0"/>
              <a:t>Lingkungan Kerja dan Pengendalian Kontaminasi </a:t>
            </a:r>
            <a:r>
              <a:rPr lang="en-GB" sz="1600" dirty="0"/>
              <a:t>__________</a:t>
            </a:r>
            <a:endParaRPr lang="fi-FI" sz="1600" dirty="0"/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fi-FI" sz="1600" dirty="0"/>
              <a:t>Identifikasi Produk </a:t>
            </a:r>
            <a:r>
              <a:rPr lang="en-GB" sz="1600" dirty="0"/>
              <a:t>__________</a:t>
            </a:r>
            <a:endParaRPr lang="fi-FI" sz="1600" dirty="0"/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fi-FI" sz="1600" dirty="0"/>
              <a:t>Proses Penyimpanan, Handling dan distribusi </a:t>
            </a:r>
            <a:r>
              <a:rPr lang="en-GB" sz="1600" dirty="0"/>
              <a:t>__________ </a:t>
            </a:r>
            <a:endParaRPr lang="fi-FI" sz="1600" dirty="0"/>
          </a:p>
          <a:p>
            <a:pPr marL="444500" lvl="1" indent="-265113" eaLnBrk="1" hangingPunct="1">
              <a:lnSpc>
                <a:spcPct val="200000"/>
              </a:lnSpc>
              <a:buFont typeface="Wingdings" pitchFamily="2" charset="2"/>
              <a:buAutoNum type="arabicPeriod"/>
            </a:pPr>
            <a:r>
              <a:rPr lang="en-US" sz="1600" dirty="0" err="1"/>
              <a:t>Sebutkan</a:t>
            </a:r>
            <a:r>
              <a:rPr lang="en-US" sz="1600" dirty="0"/>
              <a:t> </a:t>
            </a:r>
            <a:r>
              <a:rPr lang="en-US" sz="1600" dirty="0" err="1"/>
              <a:t>faktor</a:t>
            </a:r>
            <a:r>
              <a:rPr lang="en-US" sz="1600" dirty="0"/>
              <a:t> </a:t>
            </a:r>
            <a:r>
              <a:rPr lang="en-US" sz="1600" dirty="0" err="1"/>
              <a:t>apa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yang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dipertimbangkan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menentukan</a:t>
            </a:r>
            <a:r>
              <a:rPr lang="en-US" sz="1600" dirty="0"/>
              <a:t> </a:t>
            </a:r>
            <a:r>
              <a:rPr lang="en-US" sz="1600" dirty="0" err="1"/>
              <a:t>frekuensi</a:t>
            </a:r>
            <a:r>
              <a:rPr lang="en-US" sz="1600" dirty="0"/>
              <a:t> audit _________________________________________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"/>
            <a:ext cx="9905999" cy="1000132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eaLnBrk="1" hangingPunct="1"/>
            <a:r>
              <a:rPr lang="en-US" b="1" i="1" dirty="0" err="1">
                <a:solidFill>
                  <a:schemeClr val="bg1"/>
                </a:solidFill>
              </a:rPr>
              <a:t>Soal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Latihan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12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083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"/>
            <a:ext cx="9905999" cy="1000132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eaLnBrk="1" hangingPunct="1"/>
            <a:r>
              <a:rPr lang="en-US" b="1" i="1" dirty="0" err="1">
                <a:solidFill>
                  <a:schemeClr val="bg1"/>
                </a:solidFill>
              </a:rPr>
              <a:t>Soal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Latihan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>
          <a:xfrm>
            <a:off x="666720" y="1199318"/>
            <a:ext cx="8842034" cy="4792044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GB" sz="1800" dirty="0"/>
              <a:t>Pada </a:t>
            </a:r>
            <a:r>
              <a:rPr lang="en-GB" sz="1800" dirty="0" err="1"/>
              <a:t>saat</a:t>
            </a:r>
            <a:r>
              <a:rPr lang="en-GB" sz="1800" dirty="0"/>
              <a:t> audit Marketing di PT </a:t>
            </a:r>
            <a:r>
              <a:rPr lang="en-GB" sz="1800" dirty="0" err="1"/>
              <a:t>Suka</a:t>
            </a:r>
            <a:r>
              <a:rPr lang="en-GB" sz="1800" dirty="0"/>
              <a:t> </a:t>
            </a:r>
            <a:r>
              <a:rPr lang="en-GB" sz="1800" dirty="0" err="1"/>
              <a:t>Janji</a:t>
            </a:r>
            <a:r>
              <a:rPr lang="en-GB" sz="1800" dirty="0"/>
              <a:t>, </a:t>
            </a:r>
            <a:r>
              <a:rPr lang="en-GB" sz="1800" dirty="0" err="1"/>
              <a:t>ditemukan</a:t>
            </a:r>
            <a:r>
              <a:rPr lang="en-GB" sz="1800" dirty="0"/>
              <a:t> marketing </a:t>
            </a:r>
            <a:r>
              <a:rPr lang="en-GB" sz="1800" dirty="0" err="1"/>
              <a:t>menerima</a:t>
            </a:r>
            <a:r>
              <a:rPr lang="en-GB" sz="1800" dirty="0"/>
              <a:t> order </a:t>
            </a:r>
            <a:r>
              <a:rPr lang="en-GB" sz="1800" dirty="0" err="1"/>
              <a:t>tanpa</a:t>
            </a:r>
            <a:r>
              <a:rPr lang="en-GB" sz="1800" dirty="0"/>
              <a:t> </a:t>
            </a:r>
            <a:r>
              <a:rPr lang="en-GB" sz="1800" dirty="0" err="1"/>
              <a:t>konfirmasi</a:t>
            </a:r>
            <a:r>
              <a:rPr lang="en-GB" sz="1800" dirty="0"/>
              <a:t> </a:t>
            </a:r>
            <a:r>
              <a:rPr lang="en-GB" sz="1800" dirty="0" err="1"/>
              <a:t>terlebih</a:t>
            </a:r>
            <a:r>
              <a:rPr lang="en-GB" sz="1800" dirty="0"/>
              <a:t> </a:t>
            </a:r>
            <a:r>
              <a:rPr lang="en-GB" sz="1800" dirty="0" err="1"/>
              <a:t>dahulu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en-GB" sz="1800" dirty="0" err="1"/>
              <a:t>produksi</a:t>
            </a:r>
            <a:r>
              <a:rPr lang="en-GB" sz="1800" dirty="0"/>
              <a:t>. </a:t>
            </a:r>
            <a:r>
              <a:rPr lang="en-GB" sz="1800" dirty="0" err="1"/>
              <a:t>Ketika</a:t>
            </a:r>
            <a:r>
              <a:rPr lang="en-GB" sz="1800" dirty="0"/>
              <a:t> order </a:t>
            </a:r>
            <a:r>
              <a:rPr lang="en-GB" sz="1800" dirty="0" err="1"/>
              <a:t>bulan</a:t>
            </a:r>
            <a:r>
              <a:rPr lang="en-GB" sz="1800" dirty="0"/>
              <a:t> </a:t>
            </a:r>
            <a:r>
              <a:rPr lang="en-GB" sz="1800" dirty="0" err="1"/>
              <a:t>Januari-maret</a:t>
            </a:r>
            <a:r>
              <a:rPr lang="en-GB" sz="1800" dirty="0"/>
              <a:t> </a:t>
            </a:r>
            <a:r>
              <a:rPr lang="en-GB" sz="1800" dirty="0" err="1"/>
              <a:t>direview</a:t>
            </a:r>
            <a:r>
              <a:rPr lang="en-GB" sz="1800" dirty="0"/>
              <a:t>, </a:t>
            </a:r>
            <a:r>
              <a:rPr lang="en-GB" sz="1800" dirty="0" err="1"/>
              <a:t>ternyata</a:t>
            </a:r>
            <a:r>
              <a:rPr lang="en-GB" sz="1800" dirty="0"/>
              <a:t> </a:t>
            </a:r>
            <a:r>
              <a:rPr lang="en-GB" sz="1800" dirty="0" err="1"/>
              <a:t>ada</a:t>
            </a:r>
            <a:r>
              <a:rPr lang="en-GB" sz="1800" dirty="0"/>
              <a:t> </a:t>
            </a:r>
            <a:r>
              <a:rPr lang="en-GB" sz="1800" dirty="0" err="1"/>
              <a:t>beberapa</a:t>
            </a:r>
            <a:r>
              <a:rPr lang="en-GB" sz="1800" dirty="0"/>
              <a:t> order yang </a:t>
            </a:r>
            <a:r>
              <a:rPr lang="en-GB" sz="1800" dirty="0" err="1"/>
              <a:t>disanggupi</a:t>
            </a:r>
            <a:r>
              <a:rPr lang="en-GB" sz="1800" dirty="0"/>
              <a:t> </a:t>
            </a:r>
            <a:r>
              <a:rPr lang="en-GB" sz="1800" dirty="0" err="1"/>
              <a:t>oleh</a:t>
            </a:r>
            <a:r>
              <a:rPr lang="en-GB" sz="1800" dirty="0"/>
              <a:t> marketing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dikirim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dirty="0" err="1"/>
              <a:t>waktu</a:t>
            </a:r>
            <a:r>
              <a:rPr lang="en-GB" sz="1800" dirty="0"/>
              <a:t> 1 </a:t>
            </a:r>
            <a:r>
              <a:rPr lang="en-GB" sz="1800" dirty="0" err="1"/>
              <a:t>hari</a:t>
            </a:r>
            <a:r>
              <a:rPr lang="en-GB" sz="1800" dirty="0"/>
              <a:t>, </a:t>
            </a:r>
            <a:r>
              <a:rPr lang="en-GB" sz="1800" dirty="0" err="1"/>
              <a:t>padahal</a:t>
            </a:r>
            <a:r>
              <a:rPr lang="en-GB" sz="1800" dirty="0"/>
              <a:t> </a:t>
            </a:r>
            <a:r>
              <a:rPr lang="en-GB" sz="1800" dirty="0" err="1"/>
              <a:t>proses</a:t>
            </a:r>
            <a:r>
              <a:rPr lang="en-GB" sz="1800" dirty="0"/>
              <a:t> </a:t>
            </a:r>
            <a:r>
              <a:rPr lang="en-GB" sz="1800" dirty="0" err="1"/>
              <a:t>produksi</a:t>
            </a:r>
            <a:r>
              <a:rPr lang="en-GB" sz="1800" dirty="0"/>
              <a:t> </a:t>
            </a:r>
            <a:r>
              <a:rPr lang="en-GB" sz="1800" dirty="0" err="1"/>
              <a:t>membutuhkan</a:t>
            </a:r>
            <a:r>
              <a:rPr lang="en-GB" sz="1800" dirty="0"/>
              <a:t> </a:t>
            </a:r>
            <a:r>
              <a:rPr lang="en-GB" sz="1800" dirty="0" err="1"/>
              <a:t>waktu</a:t>
            </a:r>
            <a:r>
              <a:rPr lang="en-GB" sz="1800" dirty="0"/>
              <a:t> 2 </a:t>
            </a:r>
            <a:r>
              <a:rPr lang="en-GB" sz="1800" dirty="0" err="1"/>
              <a:t>hari</a:t>
            </a:r>
            <a:r>
              <a:rPr lang="en-GB" sz="1800" dirty="0"/>
              <a:t>. Hal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tentu</a:t>
            </a:r>
            <a:r>
              <a:rPr lang="en-GB" sz="1800" dirty="0"/>
              <a:t> </a:t>
            </a:r>
            <a:r>
              <a:rPr lang="en-GB" sz="1800" dirty="0" err="1"/>
              <a:t>saja</a:t>
            </a:r>
            <a:r>
              <a:rPr lang="en-GB" sz="1800" dirty="0"/>
              <a:t> </a:t>
            </a:r>
            <a:r>
              <a:rPr lang="en-GB" sz="1800" dirty="0" err="1"/>
              <a:t>berakibat</a:t>
            </a:r>
            <a:r>
              <a:rPr lang="en-GB" sz="1800" dirty="0"/>
              <a:t> </a:t>
            </a:r>
            <a:r>
              <a:rPr lang="en-GB" sz="1800" dirty="0" err="1"/>
              <a:t>pada</a:t>
            </a:r>
            <a:r>
              <a:rPr lang="en-GB" sz="1800" dirty="0"/>
              <a:t> </a:t>
            </a:r>
            <a:r>
              <a:rPr lang="en-GB" sz="1800" dirty="0" err="1"/>
              <a:t>keterlambatan</a:t>
            </a:r>
            <a:r>
              <a:rPr lang="en-GB" sz="1800" dirty="0"/>
              <a:t> </a:t>
            </a:r>
            <a:r>
              <a:rPr lang="en-GB" sz="1800" dirty="0" err="1"/>
              <a:t>kirim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customer, </a:t>
            </a:r>
            <a:r>
              <a:rPr lang="en-GB" sz="1800" dirty="0" err="1"/>
              <a:t>sehingga</a:t>
            </a:r>
            <a:r>
              <a:rPr lang="en-GB" sz="1800" dirty="0"/>
              <a:t> </a:t>
            </a:r>
            <a:r>
              <a:rPr lang="en-GB" sz="1800" dirty="0" err="1"/>
              <a:t>terjadi</a:t>
            </a:r>
            <a:r>
              <a:rPr lang="en-GB" sz="1800" dirty="0"/>
              <a:t> stop line </a:t>
            </a:r>
            <a:r>
              <a:rPr lang="en-GB" sz="1800" dirty="0" err="1"/>
              <a:t>di</a:t>
            </a:r>
            <a:r>
              <a:rPr lang="en-GB" sz="1800" dirty="0"/>
              <a:t> customer yang </a:t>
            </a:r>
            <a:r>
              <a:rPr lang="en-GB" sz="1800" dirty="0" err="1"/>
              <a:t>mengakibatkan</a:t>
            </a:r>
            <a:r>
              <a:rPr lang="en-GB" sz="1800" dirty="0"/>
              <a:t> </a:t>
            </a:r>
            <a:r>
              <a:rPr lang="en-GB" sz="1800" dirty="0" err="1"/>
              <a:t>kerugian</a:t>
            </a:r>
            <a:r>
              <a:rPr lang="en-GB" sz="1800" dirty="0"/>
              <a:t> yang </a:t>
            </a:r>
            <a:r>
              <a:rPr lang="en-GB" sz="1800" dirty="0" err="1"/>
              <a:t>signifikan</a:t>
            </a:r>
            <a:r>
              <a:rPr lang="en-GB" sz="1800" dirty="0"/>
              <a:t>. </a:t>
            </a:r>
            <a:r>
              <a:rPr lang="en-GB" sz="1800" dirty="0" err="1"/>
              <a:t>Ketika</a:t>
            </a:r>
            <a:r>
              <a:rPr lang="en-GB" sz="1800" dirty="0"/>
              <a:t> </a:t>
            </a:r>
            <a:r>
              <a:rPr lang="en-GB" sz="1800" dirty="0" err="1"/>
              <a:t>dikonfirmasikan</a:t>
            </a:r>
            <a:r>
              <a:rPr lang="en-GB" sz="1800" dirty="0"/>
              <a:t> </a:t>
            </a:r>
            <a:r>
              <a:rPr lang="en-GB" sz="1800" dirty="0" err="1"/>
              <a:t>hal</a:t>
            </a:r>
            <a:r>
              <a:rPr lang="en-GB" sz="1800" dirty="0"/>
              <a:t>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kepada</a:t>
            </a:r>
            <a:r>
              <a:rPr lang="en-GB" sz="1800" dirty="0"/>
              <a:t> </a:t>
            </a:r>
            <a:r>
              <a:rPr lang="en-GB" sz="1800" dirty="0" err="1"/>
              <a:t>Bapak</a:t>
            </a:r>
            <a:r>
              <a:rPr lang="en-GB" sz="1800" dirty="0"/>
              <a:t> </a:t>
            </a:r>
            <a:r>
              <a:rPr lang="en-GB" sz="1800" dirty="0" err="1"/>
              <a:t>Selalu</a:t>
            </a:r>
            <a:r>
              <a:rPr lang="en-GB" sz="1800" dirty="0"/>
              <a:t> OK, </a:t>
            </a:r>
            <a:r>
              <a:rPr lang="en-GB" sz="1800" dirty="0" err="1"/>
              <a:t>Bapak</a:t>
            </a:r>
            <a:r>
              <a:rPr lang="en-GB" sz="1800" dirty="0"/>
              <a:t> </a:t>
            </a:r>
            <a:r>
              <a:rPr lang="en-GB" sz="1800" dirty="0" err="1"/>
              <a:t>Selalu</a:t>
            </a:r>
            <a:r>
              <a:rPr lang="en-GB" sz="1800" dirty="0"/>
              <a:t> OK </a:t>
            </a:r>
            <a:r>
              <a:rPr lang="en-GB" sz="1800" dirty="0" err="1"/>
              <a:t>menyatakan</a:t>
            </a:r>
            <a:r>
              <a:rPr lang="en-GB" sz="1800" dirty="0"/>
              <a:t> </a:t>
            </a:r>
            <a:r>
              <a:rPr lang="en-GB" sz="1800" dirty="0" err="1"/>
              <a:t>bahwa</a:t>
            </a:r>
            <a:r>
              <a:rPr lang="en-GB" sz="1800" dirty="0"/>
              <a:t> </a:t>
            </a:r>
            <a:r>
              <a:rPr lang="en-GB" sz="1800" dirty="0" err="1"/>
              <a:t>hal</a:t>
            </a:r>
            <a:r>
              <a:rPr lang="en-GB" sz="1800" dirty="0"/>
              <a:t>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adalah</a:t>
            </a:r>
            <a:r>
              <a:rPr lang="en-GB" sz="1800" dirty="0"/>
              <a:t> </a:t>
            </a:r>
            <a:r>
              <a:rPr lang="en-GB" sz="1800" dirty="0" err="1"/>
              <a:t>strategi</a:t>
            </a:r>
            <a:r>
              <a:rPr lang="en-GB" sz="1800" dirty="0"/>
              <a:t> </a:t>
            </a:r>
            <a:r>
              <a:rPr lang="en-GB" sz="1800" dirty="0" err="1"/>
              <a:t>perusahaan</a:t>
            </a:r>
            <a:r>
              <a:rPr lang="en-GB" sz="1800" dirty="0"/>
              <a:t> </a:t>
            </a:r>
            <a:r>
              <a:rPr lang="en-GB" sz="1800" dirty="0" err="1"/>
              <a:t>supaya</a:t>
            </a:r>
            <a:r>
              <a:rPr lang="en-GB" sz="1800" dirty="0"/>
              <a:t> customer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lari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en-GB" sz="1800" dirty="0" err="1"/>
              <a:t>kompetitor</a:t>
            </a:r>
            <a:r>
              <a:rPr lang="en-GB" sz="1800" dirty="0"/>
              <a:t> yang lain. 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GB" sz="1800" dirty="0"/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ketidak</a:t>
            </a:r>
            <a:r>
              <a:rPr lang="en-US" sz="1600" dirty="0"/>
              <a:t> </a:t>
            </a:r>
            <a:r>
              <a:rPr lang="en-US" sz="1600" dirty="0" err="1"/>
              <a:t>sesuaian</a:t>
            </a:r>
            <a:r>
              <a:rPr lang="en-US" sz="1600" dirty="0"/>
              <a:t> ? </a:t>
            </a:r>
            <a:endParaRPr lang="en-US" sz="1600" b="1" dirty="0">
              <a:solidFill>
                <a:srgbClr val="0000CC"/>
              </a:solidFill>
            </a:endParaRP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/>
              <a:t>Jika </a:t>
            </a:r>
            <a:r>
              <a:rPr lang="en-US" sz="1600" dirty="0" err="1"/>
              <a:t>Ya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termasuk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Major </a:t>
            </a:r>
            <a:r>
              <a:rPr lang="en-US" sz="1600" dirty="0" err="1"/>
              <a:t>atau</a:t>
            </a:r>
            <a:r>
              <a:rPr lang="en-US" sz="1600" dirty="0"/>
              <a:t> Minor ? </a:t>
            </a:r>
            <a:endParaRPr lang="en-US" sz="1600" b="1" dirty="0">
              <a:solidFill>
                <a:srgbClr val="0000CC"/>
              </a:solidFill>
            </a:endParaRP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 err="1"/>
              <a:t>Pasal</a:t>
            </a:r>
            <a:r>
              <a:rPr lang="en-US" sz="1600" dirty="0"/>
              <a:t> ISO 13485:2016 </a:t>
            </a:r>
            <a:r>
              <a:rPr lang="en-US" sz="1600" dirty="0" err="1"/>
              <a:t>berapa</a:t>
            </a:r>
            <a:r>
              <a:rPr lang="en-US" sz="1600" dirty="0"/>
              <a:t> yang </a:t>
            </a:r>
            <a:r>
              <a:rPr lang="en-US" sz="1600" dirty="0" err="1"/>
              <a:t>dilanggar</a:t>
            </a:r>
            <a:r>
              <a:rPr lang="en-US" sz="1600" dirty="0"/>
              <a:t> ? </a:t>
            </a: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 err="1"/>
              <a:t>Argumen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keputusan</a:t>
            </a:r>
            <a:r>
              <a:rPr lang="en-US" sz="1600" dirty="0"/>
              <a:t> Anda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B5073-8309-4BC0-9330-8E058667C5EC}"/>
              </a:ext>
            </a:extLst>
          </p:cNvPr>
          <p:cNvSpPr txBox="1"/>
          <p:nvPr/>
        </p:nvSpPr>
        <p:spPr>
          <a:xfrm>
            <a:off x="3983665" y="3764796"/>
            <a:ext cx="2653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CC"/>
                </a:solidFill>
                <a:latin typeface="+mn-lt"/>
              </a:rPr>
              <a:t>Ya</a:t>
            </a:r>
            <a:endParaRPr lang="en-US" dirty="0">
              <a:solidFill>
                <a:srgbClr val="0000CC"/>
              </a:solidFill>
              <a:latin typeface="+mn-lt"/>
            </a:endParaRPr>
          </a:p>
          <a:p>
            <a:r>
              <a:rPr lang="en-ID" dirty="0">
                <a:solidFill>
                  <a:srgbClr val="0000CC"/>
                </a:solidFill>
                <a:latin typeface="+mn-lt"/>
              </a:rPr>
              <a:t>                                    Major</a:t>
            </a:r>
          </a:p>
          <a:p>
            <a:r>
              <a:rPr lang="en-ID" dirty="0">
                <a:solidFill>
                  <a:srgbClr val="0000CC"/>
                </a:solidFill>
                <a:latin typeface="+mn-lt"/>
              </a:rPr>
              <a:t>                    7.2.1</a:t>
            </a:r>
          </a:p>
        </p:txBody>
      </p:sp>
    </p:spTree>
    <p:extLst>
      <p:ext uri="{BB962C8B-B14F-4D97-AF65-F5344CB8AC3E}">
        <p14:creationId xmlns:p14="http://schemas.microsoft.com/office/powerpoint/2010/main" val="315281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B6B0AB-1332-46B7-B688-C9AD13F33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413" y="0"/>
            <a:ext cx="4346586" cy="68580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302D92-E5C8-4290-9EB5-6CDACEED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6D41F86-83CF-4F38-8C02-60B230C3AAF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372273"/>
            <a:ext cx="5559413" cy="5021554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berdiskusi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dengan</a:t>
            </a:r>
            <a:r>
              <a:rPr lang="en-US" sz="1600" b="1" dirty="0">
                <a:solidFill>
                  <a:schemeClr val="bg1"/>
                </a:solidFill>
              </a:rPr>
              <a:t> para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>
                <a:solidFill>
                  <a:schemeClr val="bg1"/>
                </a:solidFill>
              </a:rPr>
              <a:t>profesional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konsultan</a:t>
            </a:r>
            <a:r>
              <a:rPr lang="en-US" sz="1600" b="1" dirty="0">
                <a:solidFill>
                  <a:schemeClr val="bg1"/>
                </a:solidFill>
              </a:rPr>
              <a:t> dan </a:t>
            </a:r>
            <a:r>
              <a:rPr lang="en-US" sz="1600" b="1" dirty="0" err="1">
                <a:solidFill>
                  <a:schemeClr val="bg1"/>
                </a:solidFill>
              </a:rPr>
              <a:t>berbagai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pihak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terkait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hse-community@sentralsistem.com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quality-technique@sentralsistem.com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 err="1">
                <a:solidFill>
                  <a:srgbClr val="FFFF00"/>
                </a:solidFill>
              </a:rPr>
              <a:t>business-improvement@sentra</a:t>
            </a:r>
            <a:r>
              <a:rPr lang="id-ID" sz="1600" b="1" dirty="0">
                <a:solidFill>
                  <a:srgbClr val="FFFF00"/>
                </a:solidFill>
              </a:rPr>
              <a:t>l</a:t>
            </a:r>
            <a:r>
              <a:rPr lang="en-US" sz="1600" b="1" dirty="0">
                <a:solidFill>
                  <a:srgbClr val="FFFF00"/>
                </a:solidFill>
              </a:rPr>
              <a:t>sistem.com  </a:t>
            </a:r>
            <a:endParaRPr lang="en-US" sz="800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KUNJUNGI WEBSITE  </a:t>
            </a:r>
            <a:r>
              <a:rPr lang="en-US" sz="1600" b="1" dirty="0">
                <a:solidFill>
                  <a:srgbClr val="FFFF00"/>
                </a:solidFill>
              </a:rPr>
              <a:t>http://www.sentralsistem.com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	</a:t>
            </a:r>
            <a:r>
              <a:rPr lang="en-US" sz="1600" b="1" dirty="0" err="1">
                <a:solidFill>
                  <a:schemeClr val="bg1"/>
                </a:solidFill>
              </a:rPr>
              <a:t>informasi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lainnya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BF257-1CC9-4C29-89D3-6A679367A3DB}"/>
              </a:ext>
            </a:extLst>
          </p:cNvPr>
          <p:cNvSpPr txBox="1"/>
          <p:nvPr/>
        </p:nvSpPr>
        <p:spPr>
          <a:xfrm>
            <a:off x="0" y="1"/>
            <a:ext cx="5559413" cy="1372272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</a:rPr>
              <a:t>TERIMAKASIH</a:t>
            </a:r>
          </a:p>
        </p:txBody>
      </p:sp>
    </p:spTree>
    <p:extLst>
      <p:ext uri="{BB962C8B-B14F-4D97-AF65-F5344CB8AC3E}">
        <p14:creationId xmlns:p14="http://schemas.microsoft.com/office/powerpoint/2010/main" val="28699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96C07A-80DD-4BC2-9292-C438C4D5D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01" b="80671"/>
          <a:stretch/>
        </p:blipFill>
        <p:spPr>
          <a:xfrm>
            <a:off x="381001" y="288970"/>
            <a:ext cx="2128136" cy="9186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E913E-0FD7-4FA5-A781-E149B957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850" y="507732"/>
            <a:ext cx="5137857" cy="442571"/>
          </a:xfrm>
        </p:spPr>
        <p:txBody>
          <a:bodyPr>
            <a:prstTxWarp prst="textPlain">
              <a:avLst/>
            </a:prstTxWarp>
            <a:normAutofit fontScale="90000"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glow rad="127000">
                    <a:schemeClr val="bg1"/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Social Media</a:t>
            </a:r>
            <a:endParaRPr lang="en-ID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glow rad="127000">
                  <a:schemeClr val="bg1"/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E5583-5AFE-4838-AEF6-1987D166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A2B31F-742F-45A4-B522-52C44B46EF61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8306A-7297-485F-8B94-895CC6BE7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9" t="35689" r="63178" b="34453"/>
          <a:stretch/>
        </p:blipFill>
        <p:spPr>
          <a:xfrm>
            <a:off x="2902524" y="2623120"/>
            <a:ext cx="1215553" cy="923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45E5C9-43A0-4E2D-BFDB-1A4BC679DD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0" r="13065"/>
          <a:stretch/>
        </p:blipFill>
        <p:spPr>
          <a:xfrm>
            <a:off x="3107167" y="4457005"/>
            <a:ext cx="806267" cy="797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EF0A3-A950-4A50-9F14-8DB24F97FD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6533" r="24492" b="6214"/>
          <a:stretch/>
        </p:blipFill>
        <p:spPr>
          <a:xfrm>
            <a:off x="6792161" y="2631464"/>
            <a:ext cx="806267" cy="7975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45A04C-2771-4CDE-9514-ACE4D9E9AF8F}"/>
              </a:ext>
            </a:extLst>
          </p:cNvPr>
          <p:cNvSpPr txBox="1"/>
          <p:nvPr/>
        </p:nvSpPr>
        <p:spPr>
          <a:xfrm>
            <a:off x="6090554" y="3509416"/>
            <a:ext cx="2382383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846" dirty="0"/>
              <a:t>bit.ly/</a:t>
            </a:r>
            <a:r>
              <a:rPr lang="en-ID" sz="1846" dirty="0" err="1"/>
              <a:t>fb_ssconsulting</a:t>
            </a:r>
            <a:endParaRPr lang="en-ID" sz="1846" dirty="0"/>
          </a:p>
          <a:p>
            <a:r>
              <a:rPr lang="en-ID" sz="1846" dirty="0"/>
              <a:t>bit.ly/</a:t>
            </a:r>
            <a:r>
              <a:rPr lang="en-ID" sz="1846" dirty="0" err="1"/>
              <a:t>fb_sscalibration</a:t>
            </a:r>
            <a:endParaRPr lang="en-ID" sz="184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FBAF1-BA2B-48CE-A6A1-765395636726}"/>
              </a:ext>
            </a:extLst>
          </p:cNvPr>
          <p:cNvSpPr txBox="1"/>
          <p:nvPr/>
        </p:nvSpPr>
        <p:spPr>
          <a:xfrm>
            <a:off x="2509138" y="3509416"/>
            <a:ext cx="2186817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846" dirty="0"/>
              <a:t>bit.ly/</a:t>
            </a:r>
            <a:r>
              <a:rPr lang="en-ID" sz="1846" dirty="0" err="1"/>
              <a:t>SSC_channel</a:t>
            </a:r>
            <a:endParaRPr lang="en-ID" sz="184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FFB3D-FB98-4769-BCFA-7E0364A0BB9E}"/>
              </a:ext>
            </a:extLst>
          </p:cNvPr>
          <p:cNvSpPr txBox="1"/>
          <p:nvPr/>
        </p:nvSpPr>
        <p:spPr>
          <a:xfrm>
            <a:off x="2412218" y="5316585"/>
            <a:ext cx="2369559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846" dirty="0"/>
              <a:t>bit.ly/</a:t>
            </a:r>
            <a:r>
              <a:rPr lang="en-ID" sz="1846" dirty="0" err="1"/>
              <a:t>ig_ssconsulting</a:t>
            </a:r>
            <a:endParaRPr lang="en-ID" sz="1846" dirty="0"/>
          </a:p>
          <a:p>
            <a:r>
              <a:rPr lang="en-ID" sz="1846" dirty="0"/>
              <a:t>bit.ly/</a:t>
            </a:r>
            <a:r>
              <a:rPr lang="en-ID" sz="1846" dirty="0" err="1"/>
              <a:t>ig_sscalibration</a:t>
            </a:r>
            <a:endParaRPr lang="en-ID" sz="184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001E44-F35A-4DB8-80A4-CDEF088B4F87}"/>
              </a:ext>
            </a:extLst>
          </p:cNvPr>
          <p:cNvSpPr txBox="1"/>
          <p:nvPr/>
        </p:nvSpPr>
        <p:spPr>
          <a:xfrm>
            <a:off x="5808513" y="5317628"/>
            <a:ext cx="2988319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846" dirty="0"/>
              <a:t>bit.ly/</a:t>
            </a:r>
            <a:r>
              <a:rPr lang="en-ID" sz="1846" dirty="0" err="1"/>
              <a:t>linkedln_ssconsulting</a:t>
            </a:r>
            <a:endParaRPr lang="en-ID" sz="1846" dirty="0"/>
          </a:p>
          <a:p>
            <a:r>
              <a:rPr lang="en-ID" sz="1846" dirty="0"/>
              <a:t>bit.ly/</a:t>
            </a:r>
            <a:r>
              <a:rPr lang="en-ID" sz="1846" dirty="0" err="1"/>
              <a:t>linkedln_sscalibration</a:t>
            </a:r>
            <a:endParaRPr lang="en-ID" sz="1846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79B45B3-585E-4915-A60E-3BE6CE1DD06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12523" r="2595" b="15979"/>
          <a:stretch/>
        </p:blipFill>
        <p:spPr>
          <a:xfrm rot="19789030">
            <a:off x="632399" y="3139489"/>
            <a:ext cx="2426289" cy="6812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B20308-125F-45F9-90DC-2CE435B41AE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7" t="4977" r="9063" b="14934"/>
          <a:stretch/>
        </p:blipFill>
        <p:spPr>
          <a:xfrm rot="2067986">
            <a:off x="8035093" y="2513245"/>
            <a:ext cx="1037679" cy="10555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335457-01CA-407D-A2EA-1FA8B9BC2B7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7" t="27709" r="13107" b="27402"/>
          <a:stretch/>
        </p:blipFill>
        <p:spPr>
          <a:xfrm rot="19430642">
            <a:off x="1543710" y="4758514"/>
            <a:ext cx="1219513" cy="740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7D6355-4F49-41FF-9A54-DDAF6EBFCF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54" y="4482491"/>
            <a:ext cx="2327452" cy="8775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3325ED3-62B2-4B18-B19C-59648477ACED}"/>
              </a:ext>
            </a:extLst>
          </p:cNvPr>
          <p:cNvSpPr txBox="1"/>
          <p:nvPr/>
        </p:nvSpPr>
        <p:spPr>
          <a:xfrm>
            <a:off x="1762699" y="1541890"/>
            <a:ext cx="6380602" cy="596613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ID" sz="3323" b="1" dirty="0">
                <a:solidFill>
                  <a:srgbClr val="0000CC"/>
                </a:solidFill>
              </a:rPr>
              <a:t>www.sentralsistem.com</a:t>
            </a:r>
          </a:p>
        </p:txBody>
      </p:sp>
    </p:spTree>
    <p:extLst>
      <p:ext uri="{BB962C8B-B14F-4D97-AF65-F5344CB8AC3E}">
        <p14:creationId xmlns:p14="http://schemas.microsoft.com/office/powerpoint/2010/main" val="2109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ABC63-B1F6-4EB1-97E8-2195ED76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A2B31F-742F-45A4-B522-52C44B46EF61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4454D-3648-4EA0-A15E-E9BDC11D9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9" t="15878" r="1354" b="4237"/>
          <a:stretch/>
        </p:blipFill>
        <p:spPr>
          <a:xfrm>
            <a:off x="1236611" y="2024244"/>
            <a:ext cx="7432781" cy="41069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B72753-FC48-489C-927F-4FFFE9A398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9" t="35689" r="63178" b="34453"/>
          <a:stretch/>
        </p:blipFill>
        <p:spPr>
          <a:xfrm>
            <a:off x="761181" y="865410"/>
            <a:ext cx="1215553" cy="923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2EB2B7-2124-4D17-A47B-502243084C21}"/>
              </a:ext>
            </a:extLst>
          </p:cNvPr>
          <p:cNvSpPr txBox="1"/>
          <p:nvPr/>
        </p:nvSpPr>
        <p:spPr>
          <a:xfrm>
            <a:off x="2072388" y="1085449"/>
            <a:ext cx="2981907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585" dirty="0"/>
              <a:t>bit.ly/</a:t>
            </a:r>
            <a:r>
              <a:rPr lang="en-ID" sz="2585" dirty="0" err="1"/>
              <a:t>SSC_channel</a:t>
            </a:r>
            <a:endParaRPr lang="en-ID" sz="2585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E63EB1-776B-4204-9F56-F1BE876451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12523" r="2595" b="15979"/>
          <a:stretch/>
        </p:blipFill>
        <p:spPr>
          <a:xfrm>
            <a:off x="5666542" y="984704"/>
            <a:ext cx="3002848" cy="8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1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2473-71F5-4A4D-9B25-8715BF10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A2B31F-742F-45A4-B522-52C44B46EF61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87F03-B485-4FA8-A348-B3EF0CCE8E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6533" r="24492" b="6214"/>
          <a:stretch/>
        </p:blipFill>
        <p:spPr>
          <a:xfrm>
            <a:off x="897684" y="817013"/>
            <a:ext cx="806267" cy="797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3EA45-7D32-4BFC-8A0E-2AF60B717078}"/>
              </a:ext>
            </a:extLst>
          </p:cNvPr>
          <p:cNvSpPr txBox="1"/>
          <p:nvPr/>
        </p:nvSpPr>
        <p:spPr>
          <a:xfrm>
            <a:off x="1925269" y="775424"/>
            <a:ext cx="3256020" cy="887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585" dirty="0"/>
              <a:t>bit.ly/</a:t>
            </a:r>
            <a:r>
              <a:rPr lang="en-ID" sz="2585" dirty="0" err="1"/>
              <a:t>fb_ssconsulting</a:t>
            </a:r>
            <a:endParaRPr lang="en-ID" sz="2585" dirty="0"/>
          </a:p>
          <a:p>
            <a:r>
              <a:rPr lang="en-ID" sz="2585" dirty="0"/>
              <a:t>bit.ly/</a:t>
            </a:r>
            <a:r>
              <a:rPr lang="en-ID" sz="2585" dirty="0" err="1"/>
              <a:t>fb_sscalibration</a:t>
            </a:r>
            <a:endParaRPr lang="en-ID" sz="258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5E5E77-47E5-4B57-B6F1-7DB81437B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86" t="23719" r="23674" b="13549"/>
          <a:stretch/>
        </p:blipFill>
        <p:spPr>
          <a:xfrm>
            <a:off x="4949266" y="2686045"/>
            <a:ext cx="4330380" cy="2940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D6AEA-2B6A-4620-9ECB-A9BEA3FC6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9" t="16839" r="15821" b="3995"/>
          <a:stretch/>
        </p:blipFill>
        <p:spPr>
          <a:xfrm>
            <a:off x="502191" y="2003830"/>
            <a:ext cx="4489302" cy="2883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00851-7A32-4AD2-AF44-CC79EFA966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7" t="4977" r="9063" b="14934"/>
          <a:stretch/>
        </p:blipFill>
        <p:spPr>
          <a:xfrm rot="691140">
            <a:off x="6320303" y="820003"/>
            <a:ext cx="1850043" cy="1881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0BD80C-DAA8-48AE-92CD-B33AC3BD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68" t="15386" r="15077" b="22861"/>
          <a:stretch/>
        </p:blipFill>
        <p:spPr>
          <a:xfrm>
            <a:off x="459963" y="3904340"/>
            <a:ext cx="4489302" cy="22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69781</TotalTime>
  <Words>6927</Words>
  <Application>Microsoft Office PowerPoint</Application>
  <PresentationFormat>A4 Paper (210x297 mm)</PresentationFormat>
  <Paragraphs>1021</Paragraphs>
  <Slides>96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17" baseType="lpstr">
      <vt:lpstr>AidaSerif</vt:lpstr>
      <vt:lpstr>Arial</vt:lpstr>
      <vt:lpstr>Arial Black</vt:lpstr>
      <vt:lpstr>Berlin Sans FB</vt:lpstr>
      <vt:lpstr>Berlin Sans FB Demi</vt:lpstr>
      <vt:lpstr>Bookman Old Style</vt:lpstr>
      <vt:lpstr>Brush Script MT</vt:lpstr>
      <vt:lpstr>Calibri</vt:lpstr>
      <vt:lpstr>Century Gothic</vt:lpstr>
      <vt:lpstr>Comic Sans MS</vt:lpstr>
      <vt:lpstr>Courier New</vt:lpstr>
      <vt:lpstr>Gill Sans MT Condensed</vt:lpstr>
      <vt:lpstr>Impact</vt:lpstr>
      <vt:lpstr>Monotype Sorts</vt:lpstr>
      <vt:lpstr>Times New Roman</vt:lpstr>
      <vt:lpstr>Trebuchet MS</vt:lpstr>
      <vt:lpstr>Verdana</vt:lpstr>
      <vt:lpstr>Wingdings</vt:lpstr>
      <vt:lpstr>Wingdings 2</vt:lpstr>
      <vt:lpstr>Office Theme</vt:lpstr>
      <vt:lpstr>Document</vt:lpstr>
      <vt:lpstr>PowerPoint Presentation</vt:lpstr>
      <vt:lpstr>AGENDA PELATIHAN</vt:lpstr>
      <vt:lpstr>Social Media</vt:lpstr>
      <vt:lpstr>PowerPoint Presentation</vt:lpstr>
      <vt:lpstr>PowerPoint Presentation</vt:lpstr>
      <vt:lpstr>Penjelasan Training</vt:lpstr>
      <vt:lpstr>PowerPoint Presentation</vt:lpstr>
      <vt:lpstr>Management System </vt:lpstr>
      <vt:lpstr>PowerPoint Presentation</vt:lpstr>
      <vt:lpstr>Tujuan Quality Audit</vt:lpstr>
      <vt:lpstr>PowerPoint Presentation</vt:lpstr>
      <vt:lpstr>PowerPoint Presentation</vt:lpstr>
      <vt:lpstr>PowerPoint Presentation</vt:lpstr>
      <vt:lpstr>Kriteria Audit</vt:lpstr>
      <vt:lpstr>Jenis-Jenis Audit berdasarkan auditornya</vt:lpstr>
      <vt:lpstr>PowerPoint Presentation</vt:lpstr>
      <vt:lpstr>PowerPoint Presentation</vt:lpstr>
      <vt:lpstr>PowerPoint Presentation</vt:lpstr>
      <vt:lpstr>TAHAPAN INTERNAL AUDIT</vt:lpstr>
      <vt:lpstr>PowerPoint Presentation</vt:lpstr>
      <vt:lpstr>5.3 Menetapkan dan Mengevaluasi Risiko dan Peluang  dari Program Audit (NEW, ISO 19011:2018)</vt:lpstr>
      <vt:lpstr>Menyusun Program Audit </vt:lpstr>
      <vt:lpstr>Contoh Study Kasus : Menyusun Program Audit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Perbandingan Audit Kesesuaian vs Audit Kinerja </vt:lpstr>
      <vt:lpstr>PowerPoint Presentation</vt:lpstr>
      <vt:lpstr>PowerPoint Presentation</vt:lpstr>
      <vt:lpstr>PowerPoint Presentation</vt:lpstr>
      <vt:lpstr>Fase-Fase</vt:lpstr>
      <vt:lpstr>Fase I : Perencanaan Audit</vt:lpstr>
      <vt:lpstr>6.3.2.1. Pendekatan berdasarkan risiko dalam perencanaan  (NEW ISO 19011:2018 !!)</vt:lpstr>
      <vt:lpstr>Jadual Audit </vt:lpstr>
      <vt:lpstr>PENETAPAN JADWAL AUDIT</vt:lpstr>
      <vt:lpstr>PowerPoint Presentation</vt:lpstr>
      <vt:lpstr>PEMILIHAN TIM AUDIT</vt:lpstr>
      <vt:lpstr>PowerPoint Presentation</vt:lpstr>
      <vt:lpstr>PowerPoint Presentation</vt:lpstr>
      <vt:lpstr>PowerPoint Presentation</vt:lpstr>
      <vt:lpstr>Personel Attribute Seorang Auditor</vt:lpstr>
      <vt:lpstr>PEMELIHARAAN &amp; PENINGKATAN KOMPETENSI AUDITOR</vt:lpstr>
      <vt:lpstr>KONFIRMASI JADWAL AUDIT</vt:lpstr>
      <vt:lpstr>Pengarahan Untuk Audit Team</vt:lpstr>
      <vt:lpstr>Pengarahan Untuk Audit Team</vt:lpstr>
      <vt:lpstr>PowerPoint Presentation</vt:lpstr>
      <vt:lpstr>Input dalam pembuatan check list audit </vt:lpstr>
      <vt:lpstr>Proses-Objectives-Risk &amp; Opportunity</vt:lpstr>
      <vt:lpstr>Contoh Checklist Audit</vt:lpstr>
      <vt:lpstr>II. PELAKSANAAN AUDIT</vt:lpstr>
      <vt:lpstr> Opening meeting</vt:lpstr>
      <vt:lpstr> Pelaksanaan Audit</vt:lpstr>
      <vt:lpstr>Siklus Pelaksanaan Audit</vt:lpstr>
      <vt:lpstr>Teknik-teknik Sampling</vt:lpstr>
      <vt:lpstr>Jika suatu masalah terdeteksi melalui vertical slice, horizontal slice sampling harus digunakan untuk menentukan kedalaman dan keseriusan dari masalah tsb !!</vt:lpstr>
      <vt:lpstr>Sistem Sampling Audit Improvement </vt:lpstr>
      <vt:lpstr>Teknik-teknik Komunikasi  Saat Wawancara</vt:lpstr>
      <vt:lpstr>Teknik-teknik Komunikasi  Saat Wawancara</vt:lpstr>
      <vt:lpstr>Teknik-teknik Komunikasi  Saat Wawancara</vt:lpstr>
      <vt:lpstr>Jenis-jenis pertanyaan</vt:lpstr>
      <vt:lpstr>PowerPoint Presentation</vt:lpstr>
      <vt:lpstr>PowerPoint Presentation</vt:lpstr>
      <vt:lpstr>Hal-hal yang seharusnya dihindari  selama pelaksanaan audit</vt:lpstr>
      <vt:lpstr>PowerPoint Presentation</vt:lpstr>
      <vt:lpstr>PowerPoint Presentation</vt:lpstr>
      <vt:lpstr>PowerPoint Presentation</vt:lpstr>
      <vt:lpstr> Membuat Laporan Audit</vt:lpstr>
      <vt:lpstr>Penulisan Temuan </vt:lpstr>
      <vt:lpstr>Penulisan Temuan </vt:lpstr>
      <vt:lpstr>PowerPoint Presentation</vt:lpstr>
      <vt:lpstr>Contoh : Penulisan Temuan Audit</vt:lpstr>
      <vt:lpstr>Contoh : Penulisan Temuan Audit</vt:lpstr>
      <vt:lpstr>PowerPoint Presentation</vt:lpstr>
      <vt:lpstr>TUGAS-1: Penulisan Temuan Audit</vt:lpstr>
      <vt:lpstr>TUGAS-2: Pemeriksaan Records Proses Pelatihan dan Penulisan Temuan Audit. </vt:lpstr>
      <vt:lpstr>III. FOLLOW UP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pemeriksaan follow up audit   pemeriksaan tindakan perbaikan</vt:lpstr>
      <vt:lpstr>PowerPoint Presentation</vt:lpstr>
      <vt:lpstr>PowerPoint Presentation</vt:lpstr>
      <vt:lpstr>Soal Latihan</vt:lpstr>
      <vt:lpstr>Soal Latihan</vt:lpstr>
      <vt:lpstr>Soal Latihan</vt:lpstr>
      <vt:lpstr>PowerPoint Presentation</vt:lpstr>
      <vt:lpstr>Social Media</vt:lpstr>
      <vt:lpstr>PowerPoint Presentation</vt:lpstr>
      <vt:lpstr>PowerPoint Presentation</vt:lpstr>
    </vt:vector>
  </TitlesOfParts>
  <Company>Sentral Sistem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ADMINISTRASI</dc:creator>
  <cp:lastModifiedBy>Yasin</cp:lastModifiedBy>
  <cp:revision>1042</cp:revision>
  <cp:lastPrinted>2020-09-11T11:02:56Z</cp:lastPrinted>
  <dcterms:created xsi:type="dcterms:W3CDTF">2007-02-09T04:27:51Z</dcterms:created>
  <dcterms:modified xsi:type="dcterms:W3CDTF">2021-05-04T23:49:20Z</dcterms:modified>
  <cp:contentStatus/>
</cp:coreProperties>
</file>